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4" r:id="rId2"/>
  </p:sldMasterIdLst>
  <p:notesMasterIdLst>
    <p:notesMasterId r:id="rId38"/>
  </p:notesMasterIdLst>
  <p:sldIdLst>
    <p:sldId id="256" r:id="rId3"/>
    <p:sldId id="313" r:id="rId4"/>
    <p:sldId id="337" r:id="rId5"/>
    <p:sldId id="335" r:id="rId6"/>
    <p:sldId id="342" r:id="rId7"/>
    <p:sldId id="338" r:id="rId8"/>
    <p:sldId id="340" r:id="rId9"/>
    <p:sldId id="339" r:id="rId10"/>
    <p:sldId id="341" r:id="rId11"/>
    <p:sldId id="336" r:id="rId12"/>
    <p:sldId id="2926" r:id="rId13"/>
    <p:sldId id="2927" r:id="rId14"/>
    <p:sldId id="2928" r:id="rId15"/>
    <p:sldId id="2929" r:id="rId16"/>
    <p:sldId id="2930" r:id="rId17"/>
    <p:sldId id="2931" r:id="rId18"/>
    <p:sldId id="2932" r:id="rId19"/>
    <p:sldId id="2933" r:id="rId20"/>
    <p:sldId id="2934" r:id="rId21"/>
    <p:sldId id="2935" r:id="rId22"/>
    <p:sldId id="2936" r:id="rId23"/>
    <p:sldId id="2937" r:id="rId24"/>
    <p:sldId id="2938" r:id="rId25"/>
    <p:sldId id="2939" r:id="rId26"/>
    <p:sldId id="2940" r:id="rId27"/>
    <p:sldId id="2941" r:id="rId28"/>
    <p:sldId id="2942" r:id="rId29"/>
    <p:sldId id="2943" r:id="rId30"/>
    <p:sldId id="2944" r:id="rId31"/>
    <p:sldId id="2945" r:id="rId32"/>
    <p:sldId id="2946" r:id="rId33"/>
    <p:sldId id="2947" r:id="rId34"/>
    <p:sldId id="2948" r:id="rId35"/>
    <p:sldId id="2949" r:id="rId36"/>
    <p:sldId id="2950" r:id="rId37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56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9B244-6F48-4D36-853B-24B11E4ED30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773DB1-B050-4E48-AE0B-975950ECFCEE}">
      <dgm:prSet/>
      <dgm:spPr>
        <a:solidFill>
          <a:srgbClr val="00708A"/>
        </a:solidFill>
      </dgm:spPr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Who should pay?</a:t>
          </a:r>
        </a:p>
      </dgm:t>
    </dgm:pt>
    <dgm:pt modelId="{D195AC2B-C16D-480C-882E-3154F816EDB1}" type="parTrans" cxnId="{9222144F-FC03-4639-B77A-7B93F8ABD7CC}">
      <dgm:prSet/>
      <dgm:spPr/>
      <dgm:t>
        <a:bodyPr/>
        <a:lstStyle/>
        <a:p>
          <a:endParaRPr lang="en-US"/>
        </a:p>
      </dgm:t>
    </dgm:pt>
    <dgm:pt modelId="{D5F6ECB5-24CA-4F80-977E-386ED3AB2E9A}" type="sibTrans" cxnId="{9222144F-FC03-4639-B77A-7B93F8ABD7CC}">
      <dgm:prSet/>
      <dgm:spPr/>
      <dgm:t>
        <a:bodyPr/>
        <a:lstStyle/>
        <a:p>
          <a:endParaRPr lang="en-US"/>
        </a:p>
      </dgm:t>
    </dgm:pt>
    <dgm:pt modelId="{7B2CE49A-64C5-471E-9D7F-95EF366978BD}">
      <dgm:prSet/>
      <dgm:spPr>
        <a:solidFill>
          <a:srgbClr val="00708A"/>
        </a:solidFill>
      </dgm:spPr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How should we structure the fee?</a:t>
          </a:r>
        </a:p>
      </dgm:t>
    </dgm:pt>
    <dgm:pt modelId="{F14C2FBE-F844-4392-9264-B92A713ED434}" type="parTrans" cxnId="{11144EC8-E05C-4DF7-98A9-7E3B33D19C6B}">
      <dgm:prSet/>
      <dgm:spPr/>
      <dgm:t>
        <a:bodyPr/>
        <a:lstStyle/>
        <a:p>
          <a:endParaRPr lang="en-US"/>
        </a:p>
      </dgm:t>
    </dgm:pt>
    <dgm:pt modelId="{FDA7D227-7C24-47AB-BE00-ABCA9A85E6F6}" type="sibTrans" cxnId="{11144EC8-E05C-4DF7-98A9-7E3B33D19C6B}">
      <dgm:prSet/>
      <dgm:spPr/>
      <dgm:t>
        <a:bodyPr/>
        <a:lstStyle/>
        <a:p>
          <a:endParaRPr lang="en-US"/>
        </a:p>
      </dgm:t>
    </dgm:pt>
    <dgm:pt modelId="{6A07FF61-D7AE-4991-87AE-3CE97093A1B6}">
      <dgm:prSet/>
      <dgm:spPr>
        <a:solidFill>
          <a:srgbClr val="00708A"/>
        </a:solidFill>
      </dgm:spPr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How should we adopt the fee?</a:t>
          </a:r>
        </a:p>
      </dgm:t>
    </dgm:pt>
    <dgm:pt modelId="{32F8AA39-230B-4E47-90B8-995FBEFA35DB}" type="parTrans" cxnId="{7210D5E1-EA81-4FEF-B9AA-9E17E09018FE}">
      <dgm:prSet/>
      <dgm:spPr/>
      <dgm:t>
        <a:bodyPr/>
        <a:lstStyle/>
        <a:p>
          <a:endParaRPr lang="en-US"/>
        </a:p>
      </dgm:t>
    </dgm:pt>
    <dgm:pt modelId="{165702A0-C831-45BA-B4A9-B2268859C069}" type="sibTrans" cxnId="{7210D5E1-EA81-4FEF-B9AA-9E17E09018FE}">
      <dgm:prSet/>
      <dgm:spPr/>
      <dgm:t>
        <a:bodyPr/>
        <a:lstStyle/>
        <a:p>
          <a:endParaRPr lang="en-US"/>
        </a:p>
      </dgm:t>
    </dgm:pt>
    <dgm:pt modelId="{93984293-B445-4035-B7A1-3C932AA12CD0}">
      <dgm:prSet/>
      <dgm:spPr>
        <a:solidFill>
          <a:srgbClr val="00708A"/>
        </a:solidFill>
      </dgm:spPr>
      <dgm:t>
        <a:bodyPr/>
        <a:lstStyle/>
        <a:p>
          <a:pPr algn="ctr" rtl="0"/>
          <a:r>
            <a:rPr lang="en-US" dirty="0">
              <a:latin typeface="Calibri" panose="020F0502020204030204" pitchFamily="34" charset="0"/>
            </a:rPr>
            <a:t>How much will this cost?</a:t>
          </a:r>
        </a:p>
      </dgm:t>
    </dgm:pt>
    <dgm:pt modelId="{1DE87CF8-B01F-491C-8615-9A3A977D60A9}" type="parTrans" cxnId="{93460C39-1838-4F26-BA84-02245609579C}">
      <dgm:prSet/>
      <dgm:spPr/>
      <dgm:t>
        <a:bodyPr/>
        <a:lstStyle/>
        <a:p>
          <a:endParaRPr lang="en-US"/>
        </a:p>
      </dgm:t>
    </dgm:pt>
    <dgm:pt modelId="{67561CCA-0A95-45EF-908B-B6E24895905C}" type="sibTrans" cxnId="{93460C39-1838-4F26-BA84-02245609579C}">
      <dgm:prSet/>
      <dgm:spPr/>
      <dgm:t>
        <a:bodyPr/>
        <a:lstStyle/>
        <a:p>
          <a:endParaRPr lang="en-US"/>
        </a:p>
      </dgm:t>
    </dgm:pt>
    <dgm:pt modelId="{E17B58AD-691B-4FD4-9866-52F8BA7AEB57}" type="pres">
      <dgm:prSet presAssocID="{60C9B244-6F48-4D36-853B-24B11E4ED301}" presName="CompostProcess" presStyleCnt="0">
        <dgm:presLayoutVars>
          <dgm:dir/>
          <dgm:resizeHandles val="exact"/>
        </dgm:presLayoutVars>
      </dgm:prSet>
      <dgm:spPr/>
    </dgm:pt>
    <dgm:pt modelId="{D8A22749-6355-4B56-8EB9-1C3639D04EEF}" type="pres">
      <dgm:prSet presAssocID="{60C9B244-6F48-4D36-853B-24B11E4ED301}" presName="arrow" presStyleLbl="bgShp" presStyleIdx="0" presStyleCnt="1"/>
      <dgm:spPr>
        <a:solidFill>
          <a:srgbClr val="ABEFFF"/>
        </a:solidFill>
      </dgm:spPr>
    </dgm:pt>
    <dgm:pt modelId="{561AAD72-3F5A-4D1D-921F-81C7A3E9CE11}" type="pres">
      <dgm:prSet presAssocID="{60C9B244-6F48-4D36-853B-24B11E4ED301}" presName="linearProcess" presStyleCnt="0"/>
      <dgm:spPr/>
    </dgm:pt>
    <dgm:pt modelId="{C7E1C2AE-0313-4E6C-BF01-150CFC8E1E04}" type="pres">
      <dgm:prSet presAssocID="{93984293-B445-4035-B7A1-3C932AA12CD0}" presName="textNode" presStyleLbl="node1" presStyleIdx="0" presStyleCnt="4">
        <dgm:presLayoutVars>
          <dgm:bulletEnabled val="1"/>
        </dgm:presLayoutVars>
      </dgm:prSet>
      <dgm:spPr/>
    </dgm:pt>
    <dgm:pt modelId="{63F13DC0-BF97-457B-B214-84CA5ABFC099}" type="pres">
      <dgm:prSet presAssocID="{67561CCA-0A95-45EF-908B-B6E24895905C}" presName="sibTrans" presStyleCnt="0"/>
      <dgm:spPr/>
    </dgm:pt>
    <dgm:pt modelId="{62F19EB1-0B09-42C7-B324-3A108C69167F}" type="pres">
      <dgm:prSet presAssocID="{43773DB1-B050-4E48-AE0B-975950ECFCEE}" presName="textNode" presStyleLbl="node1" presStyleIdx="1" presStyleCnt="4">
        <dgm:presLayoutVars>
          <dgm:bulletEnabled val="1"/>
        </dgm:presLayoutVars>
      </dgm:prSet>
      <dgm:spPr/>
    </dgm:pt>
    <dgm:pt modelId="{65497699-30AD-4CAC-BFC6-B33285E1EDE9}" type="pres">
      <dgm:prSet presAssocID="{D5F6ECB5-24CA-4F80-977E-386ED3AB2E9A}" presName="sibTrans" presStyleCnt="0"/>
      <dgm:spPr/>
    </dgm:pt>
    <dgm:pt modelId="{9A3A7E23-9F27-49C3-96CA-BD12A8EBF8A7}" type="pres">
      <dgm:prSet presAssocID="{7B2CE49A-64C5-471E-9D7F-95EF366978BD}" presName="textNode" presStyleLbl="node1" presStyleIdx="2" presStyleCnt="4">
        <dgm:presLayoutVars>
          <dgm:bulletEnabled val="1"/>
        </dgm:presLayoutVars>
      </dgm:prSet>
      <dgm:spPr/>
    </dgm:pt>
    <dgm:pt modelId="{DED16A8E-DB96-4167-A79D-6BBA077FC205}" type="pres">
      <dgm:prSet presAssocID="{FDA7D227-7C24-47AB-BE00-ABCA9A85E6F6}" presName="sibTrans" presStyleCnt="0"/>
      <dgm:spPr/>
    </dgm:pt>
    <dgm:pt modelId="{4E362F30-FA5B-4643-BB68-E486A1A8B865}" type="pres">
      <dgm:prSet presAssocID="{6A07FF61-D7AE-4991-87AE-3CE97093A1B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A10AB13-D87B-4F94-955F-6164DA08FF08}" type="presOf" srcId="{60C9B244-6F48-4D36-853B-24B11E4ED301}" destId="{E17B58AD-691B-4FD4-9866-52F8BA7AEB57}" srcOrd="0" destOrd="0" presId="urn:microsoft.com/office/officeart/2005/8/layout/hProcess9"/>
    <dgm:cxn modelId="{DCA61514-116E-45E2-A970-9865D2C94B93}" type="presOf" srcId="{43773DB1-B050-4E48-AE0B-975950ECFCEE}" destId="{62F19EB1-0B09-42C7-B324-3A108C69167F}" srcOrd="0" destOrd="0" presId="urn:microsoft.com/office/officeart/2005/8/layout/hProcess9"/>
    <dgm:cxn modelId="{7C0C6A24-7EDC-4BF9-ADDA-82CAF078DDDD}" type="presOf" srcId="{7B2CE49A-64C5-471E-9D7F-95EF366978BD}" destId="{9A3A7E23-9F27-49C3-96CA-BD12A8EBF8A7}" srcOrd="0" destOrd="0" presId="urn:microsoft.com/office/officeart/2005/8/layout/hProcess9"/>
    <dgm:cxn modelId="{93460C39-1838-4F26-BA84-02245609579C}" srcId="{60C9B244-6F48-4D36-853B-24B11E4ED301}" destId="{93984293-B445-4035-B7A1-3C932AA12CD0}" srcOrd="0" destOrd="0" parTransId="{1DE87CF8-B01F-491C-8615-9A3A977D60A9}" sibTransId="{67561CCA-0A95-45EF-908B-B6E24895905C}"/>
    <dgm:cxn modelId="{9222144F-FC03-4639-B77A-7B93F8ABD7CC}" srcId="{60C9B244-6F48-4D36-853B-24B11E4ED301}" destId="{43773DB1-B050-4E48-AE0B-975950ECFCEE}" srcOrd="1" destOrd="0" parTransId="{D195AC2B-C16D-480C-882E-3154F816EDB1}" sibTransId="{D5F6ECB5-24CA-4F80-977E-386ED3AB2E9A}"/>
    <dgm:cxn modelId="{11144EC8-E05C-4DF7-98A9-7E3B33D19C6B}" srcId="{60C9B244-6F48-4D36-853B-24B11E4ED301}" destId="{7B2CE49A-64C5-471E-9D7F-95EF366978BD}" srcOrd="2" destOrd="0" parTransId="{F14C2FBE-F844-4392-9264-B92A713ED434}" sibTransId="{FDA7D227-7C24-47AB-BE00-ABCA9A85E6F6}"/>
    <dgm:cxn modelId="{2A554CD7-18C0-4306-B824-214CE0D628E9}" type="presOf" srcId="{93984293-B445-4035-B7A1-3C932AA12CD0}" destId="{C7E1C2AE-0313-4E6C-BF01-150CFC8E1E04}" srcOrd="0" destOrd="0" presId="urn:microsoft.com/office/officeart/2005/8/layout/hProcess9"/>
    <dgm:cxn modelId="{0FF28ED7-95E6-4DA7-83C7-FACC2C145AF0}" type="presOf" srcId="{6A07FF61-D7AE-4991-87AE-3CE97093A1B6}" destId="{4E362F30-FA5B-4643-BB68-E486A1A8B865}" srcOrd="0" destOrd="0" presId="urn:microsoft.com/office/officeart/2005/8/layout/hProcess9"/>
    <dgm:cxn modelId="{7210D5E1-EA81-4FEF-B9AA-9E17E09018FE}" srcId="{60C9B244-6F48-4D36-853B-24B11E4ED301}" destId="{6A07FF61-D7AE-4991-87AE-3CE97093A1B6}" srcOrd="3" destOrd="0" parTransId="{32F8AA39-230B-4E47-90B8-995FBEFA35DB}" sibTransId="{165702A0-C831-45BA-B4A9-B2268859C069}"/>
    <dgm:cxn modelId="{5D2B145C-DD51-4EBF-B010-2AA8AA9355B2}" type="presParOf" srcId="{E17B58AD-691B-4FD4-9866-52F8BA7AEB57}" destId="{D8A22749-6355-4B56-8EB9-1C3639D04EEF}" srcOrd="0" destOrd="0" presId="urn:microsoft.com/office/officeart/2005/8/layout/hProcess9"/>
    <dgm:cxn modelId="{E52DB2C0-1ACB-4415-97A4-27FDE1AC7045}" type="presParOf" srcId="{E17B58AD-691B-4FD4-9866-52F8BA7AEB57}" destId="{561AAD72-3F5A-4D1D-921F-81C7A3E9CE11}" srcOrd="1" destOrd="0" presId="urn:microsoft.com/office/officeart/2005/8/layout/hProcess9"/>
    <dgm:cxn modelId="{AF197272-9FBE-4426-AAE5-575B2152F4EB}" type="presParOf" srcId="{561AAD72-3F5A-4D1D-921F-81C7A3E9CE11}" destId="{C7E1C2AE-0313-4E6C-BF01-150CFC8E1E04}" srcOrd="0" destOrd="0" presId="urn:microsoft.com/office/officeart/2005/8/layout/hProcess9"/>
    <dgm:cxn modelId="{49A9EA39-9A13-4EB4-BE4D-BFBE281EA497}" type="presParOf" srcId="{561AAD72-3F5A-4D1D-921F-81C7A3E9CE11}" destId="{63F13DC0-BF97-457B-B214-84CA5ABFC099}" srcOrd="1" destOrd="0" presId="urn:microsoft.com/office/officeart/2005/8/layout/hProcess9"/>
    <dgm:cxn modelId="{817FD426-C7DC-4086-9B3E-1CFD78548187}" type="presParOf" srcId="{561AAD72-3F5A-4D1D-921F-81C7A3E9CE11}" destId="{62F19EB1-0B09-42C7-B324-3A108C69167F}" srcOrd="2" destOrd="0" presId="urn:microsoft.com/office/officeart/2005/8/layout/hProcess9"/>
    <dgm:cxn modelId="{80A329E8-316D-4789-93DE-60CC248B32C6}" type="presParOf" srcId="{561AAD72-3F5A-4D1D-921F-81C7A3E9CE11}" destId="{65497699-30AD-4CAC-BFC6-B33285E1EDE9}" srcOrd="3" destOrd="0" presId="urn:microsoft.com/office/officeart/2005/8/layout/hProcess9"/>
    <dgm:cxn modelId="{7BA53AAC-624A-4B70-93A0-E9C0338300AC}" type="presParOf" srcId="{561AAD72-3F5A-4D1D-921F-81C7A3E9CE11}" destId="{9A3A7E23-9F27-49C3-96CA-BD12A8EBF8A7}" srcOrd="4" destOrd="0" presId="urn:microsoft.com/office/officeart/2005/8/layout/hProcess9"/>
    <dgm:cxn modelId="{9785EFDD-EFE8-45F6-9D54-2425CC6F26A4}" type="presParOf" srcId="{561AAD72-3F5A-4D1D-921F-81C7A3E9CE11}" destId="{DED16A8E-DB96-4167-A79D-6BBA077FC205}" srcOrd="5" destOrd="0" presId="urn:microsoft.com/office/officeart/2005/8/layout/hProcess9"/>
    <dgm:cxn modelId="{9ED9801E-BC76-4DFC-A432-A17AA2D1AFFC}" type="presParOf" srcId="{561AAD72-3F5A-4D1D-921F-81C7A3E9CE11}" destId="{4E362F30-FA5B-4643-BB68-E486A1A8B86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0F001-AF15-45F7-8C76-20DDE5B62D5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4129C-A587-4735-8145-1EC9CCB766FE}">
      <dgm:prSet phldrT="[Text]"/>
      <dgm:spPr/>
      <dgm:t>
        <a:bodyPr/>
        <a:lstStyle/>
        <a:p>
          <a:r>
            <a:rPr lang="en-US" dirty="0"/>
            <a:t>Fees effective</a:t>
          </a:r>
        </a:p>
      </dgm:t>
    </dgm:pt>
    <dgm:pt modelId="{40D032C6-4CA3-4B3E-8C32-B511EF78C4A1}" type="parTrans" cxnId="{FE615563-D633-4F9D-8C16-218A2D8DBDD2}">
      <dgm:prSet/>
      <dgm:spPr/>
      <dgm:t>
        <a:bodyPr/>
        <a:lstStyle/>
        <a:p>
          <a:endParaRPr lang="en-US"/>
        </a:p>
      </dgm:t>
    </dgm:pt>
    <dgm:pt modelId="{4AE1652B-D83C-4FFE-A8B7-4F132C438503}" type="sibTrans" cxnId="{FE615563-D633-4F9D-8C16-218A2D8DBDD2}">
      <dgm:prSet/>
      <dgm:spPr/>
      <dgm:t>
        <a:bodyPr/>
        <a:lstStyle/>
        <a:p>
          <a:endParaRPr lang="en-US"/>
        </a:p>
      </dgm:t>
    </dgm:pt>
    <dgm:pt modelId="{670446D3-B6BD-431C-965F-136F6A791196}">
      <dgm:prSet/>
      <dgm:spPr/>
      <dgm:t>
        <a:bodyPr/>
        <a:lstStyle/>
        <a:p>
          <a:r>
            <a:rPr lang="en-US" dirty="0"/>
            <a:t>The first charges</a:t>
          </a:r>
        </a:p>
      </dgm:t>
    </dgm:pt>
    <dgm:pt modelId="{8A29BD2F-017B-4CF4-8328-29C10142A359}" type="parTrans" cxnId="{AC5AA665-AE47-4377-9168-72B8304FAB32}">
      <dgm:prSet/>
      <dgm:spPr/>
      <dgm:t>
        <a:bodyPr/>
        <a:lstStyle/>
        <a:p>
          <a:endParaRPr lang="en-US"/>
        </a:p>
      </dgm:t>
    </dgm:pt>
    <dgm:pt modelId="{024DE168-B987-4DE9-95DC-E78F708E700D}" type="sibTrans" cxnId="{AC5AA665-AE47-4377-9168-72B8304FAB32}">
      <dgm:prSet/>
      <dgm:spPr/>
      <dgm:t>
        <a:bodyPr/>
        <a:lstStyle/>
        <a:p>
          <a:endParaRPr lang="en-US"/>
        </a:p>
      </dgm:t>
    </dgm:pt>
    <dgm:pt modelId="{0C57E52E-467D-420F-B527-49B269D30A34}">
      <dgm:prSet/>
      <dgm:spPr/>
      <dgm:t>
        <a:bodyPr/>
        <a:lstStyle/>
        <a:p>
          <a:r>
            <a:rPr lang="en-US" dirty="0"/>
            <a:t>Total charges</a:t>
          </a:r>
        </a:p>
      </dgm:t>
    </dgm:pt>
    <dgm:pt modelId="{B81D70E6-2148-45A1-A050-85BB3A9D4710}" type="parTrans" cxnId="{7F15B002-DC83-458E-8258-5F667C1B375D}">
      <dgm:prSet/>
      <dgm:spPr/>
      <dgm:t>
        <a:bodyPr/>
        <a:lstStyle/>
        <a:p>
          <a:endParaRPr lang="en-US"/>
        </a:p>
      </dgm:t>
    </dgm:pt>
    <dgm:pt modelId="{78DD6311-03A5-4F07-8FAB-E70913486A53}" type="sibTrans" cxnId="{7F15B002-DC83-458E-8258-5F667C1B375D}">
      <dgm:prSet/>
      <dgm:spPr/>
      <dgm:t>
        <a:bodyPr/>
        <a:lstStyle/>
        <a:p>
          <a:endParaRPr lang="en-US"/>
        </a:p>
      </dgm:t>
    </dgm:pt>
    <dgm:pt modelId="{39128D36-A509-411E-8723-5E293448984F}">
      <dgm:prSet/>
      <dgm:spPr/>
      <dgm:t>
        <a:bodyPr/>
        <a:lstStyle/>
        <a:p>
          <a:r>
            <a:rPr lang="en-US" dirty="0"/>
            <a:t>If parcel (APN) acreage is within the Basin</a:t>
          </a:r>
        </a:p>
      </dgm:t>
    </dgm:pt>
    <dgm:pt modelId="{DB57650C-3670-4C02-B6C0-9BAC4BAC134C}" type="parTrans" cxnId="{FAF3EED7-76E3-405F-9396-5F8CC870FA28}">
      <dgm:prSet/>
      <dgm:spPr/>
      <dgm:t>
        <a:bodyPr/>
        <a:lstStyle/>
        <a:p>
          <a:endParaRPr lang="en-US"/>
        </a:p>
      </dgm:t>
    </dgm:pt>
    <dgm:pt modelId="{04B44BB0-BF22-47EE-AA13-681306E26148}" type="sibTrans" cxnId="{FAF3EED7-76E3-405F-9396-5F8CC870FA28}">
      <dgm:prSet/>
      <dgm:spPr/>
      <dgm:t>
        <a:bodyPr/>
        <a:lstStyle/>
        <a:p>
          <a:endParaRPr lang="en-US"/>
        </a:p>
      </dgm:t>
    </dgm:pt>
    <dgm:pt modelId="{E515BF9E-2A63-4BBC-8304-286C5E8C6CF9}">
      <dgm:prSet/>
      <dgm:spPr/>
      <dgm:t>
        <a:bodyPr/>
        <a:lstStyle/>
        <a:p>
          <a:r>
            <a:rPr lang="en-US" dirty="0"/>
            <a:t>Charges will be split</a:t>
          </a:r>
        </a:p>
      </dgm:t>
    </dgm:pt>
    <dgm:pt modelId="{463B2269-57AC-4A1F-8439-21E1A34428CC}" type="parTrans" cxnId="{9BD3015F-2C7C-4189-8D12-17BAB6BDA706}">
      <dgm:prSet/>
      <dgm:spPr/>
      <dgm:t>
        <a:bodyPr/>
        <a:lstStyle/>
        <a:p>
          <a:endParaRPr lang="en-US"/>
        </a:p>
      </dgm:t>
    </dgm:pt>
    <dgm:pt modelId="{52C706A9-B61D-428D-9DF0-918437093ACB}" type="sibTrans" cxnId="{9BD3015F-2C7C-4189-8D12-17BAB6BDA706}">
      <dgm:prSet/>
      <dgm:spPr/>
      <dgm:t>
        <a:bodyPr/>
        <a:lstStyle/>
        <a:p>
          <a:endParaRPr lang="en-US"/>
        </a:p>
      </dgm:t>
    </dgm:pt>
    <dgm:pt modelId="{F9E9C077-F40D-4929-9380-6B86BFAF1784}">
      <dgm:prSet phldrT="[Text]"/>
      <dgm:spPr/>
      <dgm:t>
        <a:bodyPr/>
        <a:lstStyle/>
        <a:p>
          <a:r>
            <a:rPr lang="en-US" dirty="0"/>
            <a:t>July 1 (beginning of the County and Carp GSA fiscal year)</a:t>
          </a:r>
        </a:p>
      </dgm:t>
    </dgm:pt>
    <dgm:pt modelId="{72834589-0234-4E60-9970-752D95BB9434}" type="parTrans" cxnId="{F457FD5E-7659-4A37-B560-34BF17BF24D2}">
      <dgm:prSet/>
      <dgm:spPr/>
      <dgm:t>
        <a:bodyPr/>
        <a:lstStyle/>
        <a:p>
          <a:endParaRPr lang="en-US"/>
        </a:p>
      </dgm:t>
    </dgm:pt>
    <dgm:pt modelId="{B8E63F59-775A-463A-A86F-6C9EA572FB48}" type="sibTrans" cxnId="{F457FD5E-7659-4A37-B560-34BF17BF24D2}">
      <dgm:prSet/>
      <dgm:spPr/>
      <dgm:t>
        <a:bodyPr/>
        <a:lstStyle/>
        <a:p>
          <a:endParaRPr lang="en-US"/>
        </a:p>
      </dgm:t>
    </dgm:pt>
    <dgm:pt modelId="{21289015-7F83-4C78-B64E-F67B1DF2E73F}">
      <dgm:prSet/>
      <dgm:spPr/>
      <dgm:t>
        <a:bodyPr/>
        <a:lstStyle/>
        <a:p>
          <a:r>
            <a:rPr lang="en-US" dirty="0"/>
            <a:t>Would show on fall property tax statements as a new “fixed charge” for the Carp GSA</a:t>
          </a:r>
        </a:p>
      </dgm:t>
    </dgm:pt>
    <dgm:pt modelId="{478C0E99-B67B-4715-A8B1-99E0BA94A8AF}" type="parTrans" cxnId="{D538FD39-F517-4306-BD55-0DBC1E183256}">
      <dgm:prSet/>
      <dgm:spPr/>
      <dgm:t>
        <a:bodyPr/>
        <a:lstStyle/>
        <a:p>
          <a:endParaRPr lang="en-US"/>
        </a:p>
      </dgm:t>
    </dgm:pt>
    <dgm:pt modelId="{DBF2A0F5-B06A-4C19-9E52-077E8CB765BD}" type="sibTrans" cxnId="{D538FD39-F517-4306-BD55-0DBC1E183256}">
      <dgm:prSet/>
      <dgm:spPr/>
      <dgm:t>
        <a:bodyPr/>
        <a:lstStyle/>
        <a:p>
          <a:endParaRPr lang="en-US"/>
        </a:p>
      </dgm:t>
    </dgm:pt>
    <dgm:pt modelId="{D47F5F1E-8778-4D82-8CC3-CC8472784CCF}">
      <dgm:prSet/>
      <dgm:spPr/>
      <dgm:t>
        <a:bodyPr/>
        <a:lstStyle/>
        <a:p>
          <a:r>
            <a:rPr lang="en-US" dirty="0"/>
            <a:t>Based on parcel acreage, or fraction thereof</a:t>
          </a:r>
        </a:p>
      </dgm:t>
    </dgm:pt>
    <dgm:pt modelId="{36182369-AC6A-4A04-8EAF-57E8F064E6EB}" type="parTrans" cxnId="{13EAD066-16A4-43E0-B6EC-6B9D91AB63E3}">
      <dgm:prSet/>
      <dgm:spPr/>
      <dgm:t>
        <a:bodyPr/>
        <a:lstStyle/>
        <a:p>
          <a:endParaRPr lang="en-US"/>
        </a:p>
      </dgm:t>
    </dgm:pt>
    <dgm:pt modelId="{E9C20F80-EA2C-4E66-B1B5-C0A50309CCCC}" type="sibTrans" cxnId="{13EAD066-16A4-43E0-B6EC-6B9D91AB63E3}">
      <dgm:prSet/>
      <dgm:spPr/>
      <dgm:t>
        <a:bodyPr/>
        <a:lstStyle/>
        <a:p>
          <a:endParaRPr lang="en-US"/>
        </a:p>
      </dgm:t>
    </dgm:pt>
    <dgm:pt modelId="{8563D026-FAA3-47D0-961D-B92F2CAB005C}">
      <dgm:prSet/>
      <dgm:spPr/>
      <dgm:t>
        <a:bodyPr/>
        <a:lstStyle/>
        <a:p>
          <a:r>
            <a:rPr lang="en-US" dirty="0"/>
            <a:t>It will be charged unless one of the exempted categories</a:t>
          </a:r>
        </a:p>
      </dgm:t>
    </dgm:pt>
    <dgm:pt modelId="{BFA91C39-FF35-4865-B475-FC8F576D9288}" type="parTrans" cxnId="{BB3F0D4A-7D9B-438B-8208-7BE8B6562755}">
      <dgm:prSet/>
      <dgm:spPr/>
      <dgm:t>
        <a:bodyPr/>
        <a:lstStyle/>
        <a:p>
          <a:endParaRPr lang="en-US"/>
        </a:p>
      </dgm:t>
    </dgm:pt>
    <dgm:pt modelId="{2F0DD925-EF0C-4F48-9219-91FF8166185B}" type="sibTrans" cxnId="{BB3F0D4A-7D9B-438B-8208-7BE8B6562755}">
      <dgm:prSet/>
      <dgm:spPr/>
      <dgm:t>
        <a:bodyPr/>
        <a:lstStyle/>
        <a:p>
          <a:endParaRPr lang="en-US"/>
        </a:p>
      </dgm:t>
    </dgm:pt>
    <dgm:pt modelId="{C1978831-44CD-4781-9B7B-7A0A122CEC10}">
      <dgm:prSet/>
      <dgm:spPr/>
      <dgm:t>
        <a:bodyPr/>
        <a:lstStyle/>
        <a:p>
          <a:r>
            <a:rPr lang="en-US" dirty="0"/>
            <a:t>Between fall and spring tax statements (half each) </a:t>
          </a:r>
        </a:p>
      </dgm:t>
    </dgm:pt>
    <dgm:pt modelId="{8A18F404-43A1-4081-BBC5-61A7B7EFCB78}" type="parTrans" cxnId="{AC4A352F-A9C4-4E0B-97B2-751C4A7CFC04}">
      <dgm:prSet/>
      <dgm:spPr/>
      <dgm:t>
        <a:bodyPr/>
        <a:lstStyle/>
        <a:p>
          <a:endParaRPr lang="en-US"/>
        </a:p>
      </dgm:t>
    </dgm:pt>
    <dgm:pt modelId="{6798FD3B-F156-4792-A15C-2DB5EC240860}" type="sibTrans" cxnId="{AC4A352F-A9C4-4E0B-97B2-751C4A7CFC04}">
      <dgm:prSet/>
      <dgm:spPr/>
      <dgm:t>
        <a:bodyPr/>
        <a:lstStyle/>
        <a:p>
          <a:endParaRPr lang="en-US"/>
        </a:p>
      </dgm:t>
    </dgm:pt>
    <dgm:pt modelId="{5098380C-795D-4FC7-B051-5148EB7184CD}" type="pres">
      <dgm:prSet presAssocID="{1010F001-AF15-45F7-8C76-20DDE5B62D55}" presName="Name0" presStyleCnt="0">
        <dgm:presLayoutVars>
          <dgm:dir/>
          <dgm:animLvl val="lvl"/>
          <dgm:resizeHandles val="exact"/>
        </dgm:presLayoutVars>
      </dgm:prSet>
      <dgm:spPr/>
    </dgm:pt>
    <dgm:pt modelId="{E60BFE4E-7079-407C-A3DF-6E2559FFE5B3}" type="pres">
      <dgm:prSet presAssocID="{AE14129C-A587-4735-8145-1EC9CCB766FE}" presName="composite" presStyleCnt="0"/>
      <dgm:spPr/>
    </dgm:pt>
    <dgm:pt modelId="{E44E24A0-7192-4967-B67C-89D9ECF08DE7}" type="pres">
      <dgm:prSet presAssocID="{AE14129C-A587-4735-8145-1EC9CCB766FE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D5071C01-AD96-4537-904A-633F9CB54B72}" type="pres">
      <dgm:prSet presAssocID="{AE14129C-A587-4735-8145-1EC9CCB766FE}" presName="desTx" presStyleLbl="alignAccFollowNode1" presStyleIdx="0" presStyleCnt="5">
        <dgm:presLayoutVars>
          <dgm:bulletEnabled val="1"/>
        </dgm:presLayoutVars>
      </dgm:prSet>
      <dgm:spPr/>
    </dgm:pt>
    <dgm:pt modelId="{2B903DCF-535A-4671-B800-2B6720B5E070}" type="pres">
      <dgm:prSet presAssocID="{4AE1652B-D83C-4FFE-A8B7-4F132C438503}" presName="space" presStyleCnt="0"/>
      <dgm:spPr/>
    </dgm:pt>
    <dgm:pt modelId="{F2F550C9-6353-4136-BA38-D47C8ECB4A44}" type="pres">
      <dgm:prSet presAssocID="{670446D3-B6BD-431C-965F-136F6A791196}" presName="composite" presStyleCnt="0"/>
      <dgm:spPr/>
    </dgm:pt>
    <dgm:pt modelId="{0AA39A41-1AFC-4566-AA89-59A61B6BF4CD}" type="pres">
      <dgm:prSet presAssocID="{670446D3-B6BD-431C-965F-136F6A79119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C92CB4D0-2C95-4C67-8686-6879D5070ADF}" type="pres">
      <dgm:prSet presAssocID="{670446D3-B6BD-431C-965F-136F6A791196}" presName="desTx" presStyleLbl="alignAccFollowNode1" presStyleIdx="1" presStyleCnt="5">
        <dgm:presLayoutVars>
          <dgm:bulletEnabled val="1"/>
        </dgm:presLayoutVars>
      </dgm:prSet>
      <dgm:spPr/>
    </dgm:pt>
    <dgm:pt modelId="{D836A4EE-2FF4-4E0C-B96D-B9570A5B61D4}" type="pres">
      <dgm:prSet presAssocID="{024DE168-B987-4DE9-95DC-E78F708E700D}" presName="space" presStyleCnt="0"/>
      <dgm:spPr/>
    </dgm:pt>
    <dgm:pt modelId="{BEA04187-5F58-4B9D-A84E-C9D83D82A3F7}" type="pres">
      <dgm:prSet presAssocID="{0C57E52E-467D-420F-B527-49B269D30A34}" presName="composite" presStyleCnt="0"/>
      <dgm:spPr/>
    </dgm:pt>
    <dgm:pt modelId="{DE54C007-B2A4-443B-9EA8-37894D0628D4}" type="pres">
      <dgm:prSet presAssocID="{0C57E52E-467D-420F-B527-49B269D30A3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DF16CD1-90AF-4D30-832D-B39B88DE53FB}" type="pres">
      <dgm:prSet presAssocID="{0C57E52E-467D-420F-B527-49B269D30A34}" presName="desTx" presStyleLbl="alignAccFollowNode1" presStyleIdx="2" presStyleCnt="5">
        <dgm:presLayoutVars>
          <dgm:bulletEnabled val="1"/>
        </dgm:presLayoutVars>
      </dgm:prSet>
      <dgm:spPr/>
    </dgm:pt>
    <dgm:pt modelId="{E043D902-61B9-4458-A695-AEEF1AFE1FE6}" type="pres">
      <dgm:prSet presAssocID="{78DD6311-03A5-4F07-8FAB-E70913486A53}" presName="space" presStyleCnt="0"/>
      <dgm:spPr/>
    </dgm:pt>
    <dgm:pt modelId="{0E055919-0DE7-4C1F-8A70-C45EF8653790}" type="pres">
      <dgm:prSet presAssocID="{39128D36-A509-411E-8723-5E293448984F}" presName="composite" presStyleCnt="0"/>
      <dgm:spPr/>
    </dgm:pt>
    <dgm:pt modelId="{582146D0-449F-4C15-9959-33244E2C993A}" type="pres">
      <dgm:prSet presAssocID="{39128D36-A509-411E-8723-5E293448984F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C5F6113-510E-4773-A34E-A6DBD772A016}" type="pres">
      <dgm:prSet presAssocID="{39128D36-A509-411E-8723-5E293448984F}" presName="desTx" presStyleLbl="alignAccFollowNode1" presStyleIdx="3" presStyleCnt="5">
        <dgm:presLayoutVars>
          <dgm:bulletEnabled val="1"/>
        </dgm:presLayoutVars>
      </dgm:prSet>
      <dgm:spPr/>
    </dgm:pt>
    <dgm:pt modelId="{2137D39C-256E-4998-88D1-28322375A845}" type="pres">
      <dgm:prSet presAssocID="{04B44BB0-BF22-47EE-AA13-681306E26148}" presName="space" presStyleCnt="0"/>
      <dgm:spPr/>
    </dgm:pt>
    <dgm:pt modelId="{1A9E5EF8-CC45-4D2C-A5FD-CE2664CB853B}" type="pres">
      <dgm:prSet presAssocID="{E515BF9E-2A63-4BBC-8304-286C5E8C6CF9}" presName="composite" presStyleCnt="0"/>
      <dgm:spPr/>
    </dgm:pt>
    <dgm:pt modelId="{10ABB666-25A1-4661-AD6B-7CCC163C7A6C}" type="pres">
      <dgm:prSet presAssocID="{E515BF9E-2A63-4BBC-8304-286C5E8C6CF9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A019C954-02F2-495D-AF83-D4E1CFDDB531}" type="pres">
      <dgm:prSet presAssocID="{E515BF9E-2A63-4BBC-8304-286C5E8C6CF9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7F15B002-DC83-458E-8258-5F667C1B375D}" srcId="{1010F001-AF15-45F7-8C76-20DDE5B62D55}" destId="{0C57E52E-467D-420F-B527-49B269D30A34}" srcOrd="2" destOrd="0" parTransId="{B81D70E6-2148-45A1-A050-85BB3A9D4710}" sibTransId="{78DD6311-03A5-4F07-8FAB-E70913486A53}"/>
    <dgm:cxn modelId="{9311D11C-CAB6-455F-8E33-DBFEC424CAA1}" type="presOf" srcId="{0C57E52E-467D-420F-B527-49B269D30A34}" destId="{DE54C007-B2A4-443B-9EA8-37894D0628D4}" srcOrd="0" destOrd="0" presId="urn:microsoft.com/office/officeart/2005/8/layout/hList1"/>
    <dgm:cxn modelId="{AC4A352F-A9C4-4E0B-97B2-751C4A7CFC04}" srcId="{E515BF9E-2A63-4BBC-8304-286C5E8C6CF9}" destId="{C1978831-44CD-4781-9B7B-7A0A122CEC10}" srcOrd="0" destOrd="0" parTransId="{8A18F404-43A1-4081-BBC5-61A7B7EFCB78}" sibTransId="{6798FD3B-F156-4792-A15C-2DB5EC240860}"/>
    <dgm:cxn modelId="{D538FD39-F517-4306-BD55-0DBC1E183256}" srcId="{670446D3-B6BD-431C-965F-136F6A791196}" destId="{21289015-7F83-4C78-B64E-F67B1DF2E73F}" srcOrd="0" destOrd="0" parTransId="{478C0E99-B67B-4715-A8B1-99E0BA94A8AF}" sibTransId="{DBF2A0F5-B06A-4C19-9E52-077E8CB765BD}"/>
    <dgm:cxn modelId="{F457FD5E-7659-4A37-B560-34BF17BF24D2}" srcId="{AE14129C-A587-4735-8145-1EC9CCB766FE}" destId="{F9E9C077-F40D-4929-9380-6B86BFAF1784}" srcOrd="0" destOrd="0" parTransId="{72834589-0234-4E60-9970-752D95BB9434}" sibTransId="{B8E63F59-775A-463A-A86F-6C9EA572FB48}"/>
    <dgm:cxn modelId="{9BD3015F-2C7C-4189-8D12-17BAB6BDA706}" srcId="{1010F001-AF15-45F7-8C76-20DDE5B62D55}" destId="{E515BF9E-2A63-4BBC-8304-286C5E8C6CF9}" srcOrd="4" destOrd="0" parTransId="{463B2269-57AC-4A1F-8439-21E1A34428CC}" sibTransId="{52C706A9-B61D-428D-9DF0-918437093ACB}"/>
    <dgm:cxn modelId="{FE615563-D633-4F9D-8C16-218A2D8DBDD2}" srcId="{1010F001-AF15-45F7-8C76-20DDE5B62D55}" destId="{AE14129C-A587-4735-8145-1EC9CCB766FE}" srcOrd="0" destOrd="0" parTransId="{40D032C6-4CA3-4B3E-8C32-B511EF78C4A1}" sibTransId="{4AE1652B-D83C-4FFE-A8B7-4F132C438503}"/>
    <dgm:cxn modelId="{AC5AA665-AE47-4377-9168-72B8304FAB32}" srcId="{1010F001-AF15-45F7-8C76-20DDE5B62D55}" destId="{670446D3-B6BD-431C-965F-136F6A791196}" srcOrd="1" destOrd="0" parTransId="{8A29BD2F-017B-4CF4-8328-29C10142A359}" sibTransId="{024DE168-B987-4DE9-95DC-E78F708E700D}"/>
    <dgm:cxn modelId="{13EAD066-16A4-43E0-B6EC-6B9D91AB63E3}" srcId="{0C57E52E-467D-420F-B527-49B269D30A34}" destId="{D47F5F1E-8778-4D82-8CC3-CC8472784CCF}" srcOrd="0" destOrd="0" parTransId="{36182369-AC6A-4A04-8EAF-57E8F064E6EB}" sibTransId="{E9C20F80-EA2C-4E66-B1B5-C0A50309CCCC}"/>
    <dgm:cxn modelId="{FD777469-E64D-4D05-B72F-1ED9F5454A9F}" type="presOf" srcId="{670446D3-B6BD-431C-965F-136F6A791196}" destId="{0AA39A41-1AFC-4566-AA89-59A61B6BF4CD}" srcOrd="0" destOrd="0" presId="urn:microsoft.com/office/officeart/2005/8/layout/hList1"/>
    <dgm:cxn modelId="{BB3F0D4A-7D9B-438B-8208-7BE8B6562755}" srcId="{39128D36-A509-411E-8723-5E293448984F}" destId="{8563D026-FAA3-47D0-961D-B92F2CAB005C}" srcOrd="0" destOrd="0" parTransId="{BFA91C39-FF35-4865-B475-FC8F576D9288}" sibTransId="{2F0DD925-EF0C-4F48-9219-91FF8166185B}"/>
    <dgm:cxn modelId="{98E5A47C-41CF-4252-A5C6-347F6A9CD14C}" type="presOf" srcId="{1010F001-AF15-45F7-8C76-20DDE5B62D55}" destId="{5098380C-795D-4FC7-B051-5148EB7184CD}" srcOrd="0" destOrd="0" presId="urn:microsoft.com/office/officeart/2005/8/layout/hList1"/>
    <dgm:cxn modelId="{F475F67C-79D6-4D1C-A348-038E39615CFC}" type="presOf" srcId="{8563D026-FAA3-47D0-961D-B92F2CAB005C}" destId="{FC5F6113-510E-4773-A34E-A6DBD772A016}" srcOrd="0" destOrd="0" presId="urn:microsoft.com/office/officeart/2005/8/layout/hList1"/>
    <dgm:cxn modelId="{CD75A58B-DC75-4B57-916D-68237087B5C7}" type="presOf" srcId="{E515BF9E-2A63-4BBC-8304-286C5E8C6CF9}" destId="{10ABB666-25A1-4661-AD6B-7CCC163C7A6C}" srcOrd="0" destOrd="0" presId="urn:microsoft.com/office/officeart/2005/8/layout/hList1"/>
    <dgm:cxn modelId="{22F53B8F-C264-458A-951D-578F4297354C}" type="presOf" srcId="{C1978831-44CD-4781-9B7B-7A0A122CEC10}" destId="{A019C954-02F2-495D-AF83-D4E1CFDDB531}" srcOrd="0" destOrd="0" presId="urn:microsoft.com/office/officeart/2005/8/layout/hList1"/>
    <dgm:cxn modelId="{57FE7D92-D6E9-4952-A1B6-29BDF296758A}" type="presOf" srcId="{F9E9C077-F40D-4929-9380-6B86BFAF1784}" destId="{D5071C01-AD96-4537-904A-633F9CB54B72}" srcOrd="0" destOrd="0" presId="urn:microsoft.com/office/officeart/2005/8/layout/hList1"/>
    <dgm:cxn modelId="{E12CAC97-B3E2-4C4E-B03E-C2D57F79916C}" type="presOf" srcId="{21289015-7F83-4C78-B64E-F67B1DF2E73F}" destId="{C92CB4D0-2C95-4C67-8686-6879D5070ADF}" srcOrd="0" destOrd="0" presId="urn:microsoft.com/office/officeart/2005/8/layout/hList1"/>
    <dgm:cxn modelId="{FAF3EED7-76E3-405F-9396-5F8CC870FA28}" srcId="{1010F001-AF15-45F7-8C76-20DDE5B62D55}" destId="{39128D36-A509-411E-8723-5E293448984F}" srcOrd="3" destOrd="0" parTransId="{DB57650C-3670-4C02-B6C0-9BAC4BAC134C}" sibTransId="{04B44BB0-BF22-47EE-AA13-681306E26148}"/>
    <dgm:cxn modelId="{49766BF4-E77E-453C-AF83-7A1F72983EFF}" type="presOf" srcId="{39128D36-A509-411E-8723-5E293448984F}" destId="{582146D0-449F-4C15-9959-33244E2C993A}" srcOrd="0" destOrd="0" presId="urn:microsoft.com/office/officeart/2005/8/layout/hList1"/>
    <dgm:cxn modelId="{FFAE56F4-91AA-4F26-B189-42C0D797759E}" type="presOf" srcId="{D47F5F1E-8778-4D82-8CC3-CC8472784CCF}" destId="{FDF16CD1-90AF-4D30-832D-B39B88DE53FB}" srcOrd="0" destOrd="0" presId="urn:microsoft.com/office/officeart/2005/8/layout/hList1"/>
    <dgm:cxn modelId="{5FA366F9-C168-419F-9138-E4493622A5DE}" type="presOf" srcId="{AE14129C-A587-4735-8145-1EC9CCB766FE}" destId="{E44E24A0-7192-4967-B67C-89D9ECF08DE7}" srcOrd="0" destOrd="0" presId="urn:microsoft.com/office/officeart/2005/8/layout/hList1"/>
    <dgm:cxn modelId="{BDD65CDA-E7DC-4240-9D20-A1CD80DEA176}" type="presParOf" srcId="{5098380C-795D-4FC7-B051-5148EB7184CD}" destId="{E60BFE4E-7079-407C-A3DF-6E2559FFE5B3}" srcOrd="0" destOrd="0" presId="urn:microsoft.com/office/officeart/2005/8/layout/hList1"/>
    <dgm:cxn modelId="{FD3E8903-CD1C-4CB6-AAC0-1FF6841FA091}" type="presParOf" srcId="{E60BFE4E-7079-407C-A3DF-6E2559FFE5B3}" destId="{E44E24A0-7192-4967-B67C-89D9ECF08DE7}" srcOrd="0" destOrd="0" presId="urn:microsoft.com/office/officeart/2005/8/layout/hList1"/>
    <dgm:cxn modelId="{503291D4-BDFD-4FF6-91E4-83DAC36FF37D}" type="presParOf" srcId="{E60BFE4E-7079-407C-A3DF-6E2559FFE5B3}" destId="{D5071C01-AD96-4537-904A-633F9CB54B72}" srcOrd="1" destOrd="0" presId="urn:microsoft.com/office/officeart/2005/8/layout/hList1"/>
    <dgm:cxn modelId="{717A476A-41C6-4405-9102-E508EB3BA446}" type="presParOf" srcId="{5098380C-795D-4FC7-B051-5148EB7184CD}" destId="{2B903DCF-535A-4671-B800-2B6720B5E070}" srcOrd="1" destOrd="0" presId="urn:microsoft.com/office/officeart/2005/8/layout/hList1"/>
    <dgm:cxn modelId="{96316D7C-41DC-4AE8-BE64-5F51F0C645AA}" type="presParOf" srcId="{5098380C-795D-4FC7-B051-5148EB7184CD}" destId="{F2F550C9-6353-4136-BA38-D47C8ECB4A44}" srcOrd="2" destOrd="0" presId="urn:microsoft.com/office/officeart/2005/8/layout/hList1"/>
    <dgm:cxn modelId="{45F609AE-83D1-4219-BC04-752384CE6EC0}" type="presParOf" srcId="{F2F550C9-6353-4136-BA38-D47C8ECB4A44}" destId="{0AA39A41-1AFC-4566-AA89-59A61B6BF4CD}" srcOrd="0" destOrd="0" presId="urn:microsoft.com/office/officeart/2005/8/layout/hList1"/>
    <dgm:cxn modelId="{2D02A1E9-7691-4DB7-B224-752AF7C83D4E}" type="presParOf" srcId="{F2F550C9-6353-4136-BA38-D47C8ECB4A44}" destId="{C92CB4D0-2C95-4C67-8686-6879D5070ADF}" srcOrd="1" destOrd="0" presId="urn:microsoft.com/office/officeart/2005/8/layout/hList1"/>
    <dgm:cxn modelId="{59521E71-BE3C-4D14-95C4-49AF79443F87}" type="presParOf" srcId="{5098380C-795D-4FC7-B051-5148EB7184CD}" destId="{D836A4EE-2FF4-4E0C-B96D-B9570A5B61D4}" srcOrd="3" destOrd="0" presId="urn:microsoft.com/office/officeart/2005/8/layout/hList1"/>
    <dgm:cxn modelId="{33897460-FD30-448F-87E4-3C8C861469E8}" type="presParOf" srcId="{5098380C-795D-4FC7-B051-5148EB7184CD}" destId="{BEA04187-5F58-4B9D-A84E-C9D83D82A3F7}" srcOrd="4" destOrd="0" presId="urn:microsoft.com/office/officeart/2005/8/layout/hList1"/>
    <dgm:cxn modelId="{6DB4FC17-0DC9-409D-A52F-F516F7ACC0C1}" type="presParOf" srcId="{BEA04187-5F58-4B9D-A84E-C9D83D82A3F7}" destId="{DE54C007-B2A4-443B-9EA8-37894D0628D4}" srcOrd="0" destOrd="0" presId="urn:microsoft.com/office/officeart/2005/8/layout/hList1"/>
    <dgm:cxn modelId="{72CE7FA2-CDF6-4744-917F-2AD2F524839F}" type="presParOf" srcId="{BEA04187-5F58-4B9D-A84E-C9D83D82A3F7}" destId="{FDF16CD1-90AF-4D30-832D-B39B88DE53FB}" srcOrd="1" destOrd="0" presId="urn:microsoft.com/office/officeart/2005/8/layout/hList1"/>
    <dgm:cxn modelId="{91690E34-6313-489C-BEB9-982438E16EB4}" type="presParOf" srcId="{5098380C-795D-4FC7-B051-5148EB7184CD}" destId="{E043D902-61B9-4458-A695-AEEF1AFE1FE6}" srcOrd="5" destOrd="0" presId="urn:microsoft.com/office/officeart/2005/8/layout/hList1"/>
    <dgm:cxn modelId="{261B1898-E85A-4C83-A310-7AB81C7DFBC8}" type="presParOf" srcId="{5098380C-795D-4FC7-B051-5148EB7184CD}" destId="{0E055919-0DE7-4C1F-8A70-C45EF8653790}" srcOrd="6" destOrd="0" presId="urn:microsoft.com/office/officeart/2005/8/layout/hList1"/>
    <dgm:cxn modelId="{374122DE-C774-4B60-B42E-8B5F393A9715}" type="presParOf" srcId="{0E055919-0DE7-4C1F-8A70-C45EF8653790}" destId="{582146D0-449F-4C15-9959-33244E2C993A}" srcOrd="0" destOrd="0" presId="urn:microsoft.com/office/officeart/2005/8/layout/hList1"/>
    <dgm:cxn modelId="{8C325F40-87CD-4947-A677-567C0DC41456}" type="presParOf" srcId="{0E055919-0DE7-4C1F-8A70-C45EF8653790}" destId="{FC5F6113-510E-4773-A34E-A6DBD772A016}" srcOrd="1" destOrd="0" presId="urn:microsoft.com/office/officeart/2005/8/layout/hList1"/>
    <dgm:cxn modelId="{CBEC6EEE-1219-45BE-8CCF-4D49C44A2505}" type="presParOf" srcId="{5098380C-795D-4FC7-B051-5148EB7184CD}" destId="{2137D39C-256E-4998-88D1-28322375A845}" srcOrd="7" destOrd="0" presId="urn:microsoft.com/office/officeart/2005/8/layout/hList1"/>
    <dgm:cxn modelId="{FFD243E6-1329-4F6E-A54F-2FF017110038}" type="presParOf" srcId="{5098380C-795D-4FC7-B051-5148EB7184CD}" destId="{1A9E5EF8-CC45-4D2C-A5FD-CE2664CB853B}" srcOrd="8" destOrd="0" presId="urn:microsoft.com/office/officeart/2005/8/layout/hList1"/>
    <dgm:cxn modelId="{70E34366-68A8-4D6B-9992-396CD94F8413}" type="presParOf" srcId="{1A9E5EF8-CC45-4D2C-A5FD-CE2664CB853B}" destId="{10ABB666-25A1-4661-AD6B-7CCC163C7A6C}" srcOrd="0" destOrd="0" presId="urn:microsoft.com/office/officeart/2005/8/layout/hList1"/>
    <dgm:cxn modelId="{197DB009-D577-4C03-BC37-661B469E189F}" type="presParOf" srcId="{1A9E5EF8-CC45-4D2C-A5FD-CE2664CB853B}" destId="{A019C954-02F2-495D-AF83-D4E1CFDDB5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22749-6355-4B56-8EB9-1C3639D04EEF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rgbClr val="ABE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1C2AE-0313-4E6C-BF01-150CFC8E1E04}">
      <dsp:nvSpPr>
        <dsp:cNvPr id="0" name=""/>
        <dsp:cNvSpPr/>
      </dsp:nvSpPr>
      <dsp:spPr>
        <a:xfrm>
          <a:off x="4118" y="1463040"/>
          <a:ext cx="1981051" cy="1950720"/>
        </a:xfrm>
        <a:prstGeom prst="roundRect">
          <a:avLst/>
        </a:prstGeom>
        <a:solidFill>
          <a:srgbClr val="0070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libri" panose="020F0502020204030204" pitchFamily="34" charset="0"/>
            </a:rPr>
            <a:t>How much will this cost?</a:t>
          </a:r>
        </a:p>
      </dsp:txBody>
      <dsp:txXfrm>
        <a:off x="99344" y="1558266"/>
        <a:ext cx="1790599" cy="1760268"/>
      </dsp:txXfrm>
    </dsp:sp>
    <dsp:sp modelId="{62F19EB1-0B09-42C7-B324-3A108C69167F}">
      <dsp:nvSpPr>
        <dsp:cNvPr id="0" name=""/>
        <dsp:cNvSpPr/>
      </dsp:nvSpPr>
      <dsp:spPr>
        <a:xfrm>
          <a:off x="2084222" y="1463040"/>
          <a:ext cx="1981051" cy="1950720"/>
        </a:xfrm>
        <a:prstGeom prst="roundRect">
          <a:avLst/>
        </a:prstGeom>
        <a:solidFill>
          <a:srgbClr val="0070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libri" panose="020F0502020204030204" pitchFamily="34" charset="0"/>
            </a:rPr>
            <a:t>Who should pay?</a:t>
          </a:r>
        </a:p>
      </dsp:txBody>
      <dsp:txXfrm>
        <a:off x="2179448" y="1558266"/>
        <a:ext cx="1790599" cy="1760268"/>
      </dsp:txXfrm>
    </dsp:sp>
    <dsp:sp modelId="{9A3A7E23-9F27-49C3-96CA-BD12A8EBF8A7}">
      <dsp:nvSpPr>
        <dsp:cNvPr id="0" name=""/>
        <dsp:cNvSpPr/>
      </dsp:nvSpPr>
      <dsp:spPr>
        <a:xfrm>
          <a:off x="4164326" y="1463040"/>
          <a:ext cx="1981051" cy="1950720"/>
        </a:xfrm>
        <a:prstGeom prst="roundRect">
          <a:avLst/>
        </a:prstGeom>
        <a:solidFill>
          <a:srgbClr val="0070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libri" panose="020F0502020204030204" pitchFamily="34" charset="0"/>
            </a:rPr>
            <a:t>How should we structure the fee?</a:t>
          </a:r>
        </a:p>
      </dsp:txBody>
      <dsp:txXfrm>
        <a:off x="4259552" y="1558266"/>
        <a:ext cx="1790599" cy="1760268"/>
      </dsp:txXfrm>
    </dsp:sp>
    <dsp:sp modelId="{4E362F30-FA5B-4643-BB68-E486A1A8B865}">
      <dsp:nvSpPr>
        <dsp:cNvPr id="0" name=""/>
        <dsp:cNvSpPr/>
      </dsp:nvSpPr>
      <dsp:spPr>
        <a:xfrm>
          <a:off x="6244430" y="1463040"/>
          <a:ext cx="1981051" cy="1950720"/>
        </a:xfrm>
        <a:prstGeom prst="roundRect">
          <a:avLst/>
        </a:prstGeom>
        <a:solidFill>
          <a:srgbClr val="0070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libri" panose="020F0502020204030204" pitchFamily="34" charset="0"/>
            </a:rPr>
            <a:t>How should we adopt the fee?</a:t>
          </a:r>
        </a:p>
      </dsp:txBody>
      <dsp:txXfrm>
        <a:off x="6339656" y="1558266"/>
        <a:ext cx="1790599" cy="1760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E24A0-7192-4967-B67C-89D9ECF08DE7}">
      <dsp:nvSpPr>
        <dsp:cNvPr id="0" name=""/>
        <dsp:cNvSpPr/>
      </dsp:nvSpPr>
      <dsp:spPr>
        <a:xfrm>
          <a:off x="4597" y="2008518"/>
          <a:ext cx="1762298" cy="667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Fees effective</a:t>
          </a:r>
        </a:p>
      </dsp:txBody>
      <dsp:txXfrm>
        <a:off x="4597" y="2008518"/>
        <a:ext cx="1762298" cy="667204"/>
      </dsp:txXfrm>
    </dsp:sp>
    <dsp:sp modelId="{D5071C01-AD96-4537-904A-633F9CB54B72}">
      <dsp:nvSpPr>
        <dsp:cNvPr id="0" name=""/>
        <dsp:cNvSpPr/>
      </dsp:nvSpPr>
      <dsp:spPr>
        <a:xfrm>
          <a:off x="4597" y="2675723"/>
          <a:ext cx="1762298" cy="11180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July 1 (beginning of the County and Carp GSA fiscal year)</a:t>
          </a:r>
        </a:p>
      </dsp:txBody>
      <dsp:txXfrm>
        <a:off x="4597" y="2675723"/>
        <a:ext cx="1762298" cy="1118072"/>
      </dsp:txXfrm>
    </dsp:sp>
    <dsp:sp modelId="{0AA39A41-1AFC-4566-AA89-59A61B6BF4CD}">
      <dsp:nvSpPr>
        <dsp:cNvPr id="0" name=""/>
        <dsp:cNvSpPr/>
      </dsp:nvSpPr>
      <dsp:spPr>
        <a:xfrm>
          <a:off x="2013617" y="2008518"/>
          <a:ext cx="1762298" cy="667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first charges</a:t>
          </a:r>
        </a:p>
      </dsp:txBody>
      <dsp:txXfrm>
        <a:off x="2013617" y="2008518"/>
        <a:ext cx="1762298" cy="667204"/>
      </dsp:txXfrm>
    </dsp:sp>
    <dsp:sp modelId="{C92CB4D0-2C95-4C67-8686-6879D5070ADF}">
      <dsp:nvSpPr>
        <dsp:cNvPr id="0" name=""/>
        <dsp:cNvSpPr/>
      </dsp:nvSpPr>
      <dsp:spPr>
        <a:xfrm>
          <a:off x="2013617" y="2675723"/>
          <a:ext cx="1762298" cy="11180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Would show on fall property tax statements as a new “fixed charge” for the Carp GSA</a:t>
          </a:r>
        </a:p>
      </dsp:txBody>
      <dsp:txXfrm>
        <a:off x="2013617" y="2675723"/>
        <a:ext cx="1762298" cy="1118072"/>
      </dsp:txXfrm>
    </dsp:sp>
    <dsp:sp modelId="{DE54C007-B2A4-443B-9EA8-37894D0628D4}">
      <dsp:nvSpPr>
        <dsp:cNvPr id="0" name=""/>
        <dsp:cNvSpPr/>
      </dsp:nvSpPr>
      <dsp:spPr>
        <a:xfrm>
          <a:off x="4022638" y="2008518"/>
          <a:ext cx="1762298" cy="667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Total charges</a:t>
          </a:r>
        </a:p>
      </dsp:txBody>
      <dsp:txXfrm>
        <a:off x="4022638" y="2008518"/>
        <a:ext cx="1762298" cy="667204"/>
      </dsp:txXfrm>
    </dsp:sp>
    <dsp:sp modelId="{FDF16CD1-90AF-4D30-832D-B39B88DE53FB}">
      <dsp:nvSpPr>
        <dsp:cNvPr id="0" name=""/>
        <dsp:cNvSpPr/>
      </dsp:nvSpPr>
      <dsp:spPr>
        <a:xfrm>
          <a:off x="4022638" y="2675723"/>
          <a:ext cx="1762298" cy="11180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Based on parcel acreage, or fraction thereof</a:t>
          </a:r>
        </a:p>
      </dsp:txBody>
      <dsp:txXfrm>
        <a:off x="4022638" y="2675723"/>
        <a:ext cx="1762298" cy="1118072"/>
      </dsp:txXfrm>
    </dsp:sp>
    <dsp:sp modelId="{582146D0-449F-4C15-9959-33244E2C993A}">
      <dsp:nvSpPr>
        <dsp:cNvPr id="0" name=""/>
        <dsp:cNvSpPr/>
      </dsp:nvSpPr>
      <dsp:spPr>
        <a:xfrm>
          <a:off x="6031658" y="2008518"/>
          <a:ext cx="1762298" cy="667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parcel (APN) acreage is within the Basin</a:t>
          </a:r>
        </a:p>
      </dsp:txBody>
      <dsp:txXfrm>
        <a:off x="6031658" y="2008518"/>
        <a:ext cx="1762298" cy="667204"/>
      </dsp:txXfrm>
    </dsp:sp>
    <dsp:sp modelId="{FC5F6113-510E-4773-A34E-A6DBD772A016}">
      <dsp:nvSpPr>
        <dsp:cNvPr id="0" name=""/>
        <dsp:cNvSpPr/>
      </dsp:nvSpPr>
      <dsp:spPr>
        <a:xfrm>
          <a:off x="6031658" y="2675723"/>
          <a:ext cx="1762298" cy="11180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will be charged unless one of the exempted categories</a:t>
          </a:r>
        </a:p>
      </dsp:txBody>
      <dsp:txXfrm>
        <a:off x="6031658" y="2675723"/>
        <a:ext cx="1762298" cy="1118072"/>
      </dsp:txXfrm>
    </dsp:sp>
    <dsp:sp modelId="{10ABB666-25A1-4661-AD6B-7CCC163C7A6C}">
      <dsp:nvSpPr>
        <dsp:cNvPr id="0" name=""/>
        <dsp:cNvSpPr/>
      </dsp:nvSpPr>
      <dsp:spPr>
        <a:xfrm>
          <a:off x="8040679" y="2008518"/>
          <a:ext cx="1762298" cy="667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Charges will be split</a:t>
          </a:r>
        </a:p>
      </dsp:txBody>
      <dsp:txXfrm>
        <a:off x="8040679" y="2008518"/>
        <a:ext cx="1762298" cy="667204"/>
      </dsp:txXfrm>
    </dsp:sp>
    <dsp:sp modelId="{A019C954-02F2-495D-AF83-D4E1CFDDB531}">
      <dsp:nvSpPr>
        <dsp:cNvPr id="0" name=""/>
        <dsp:cNvSpPr/>
      </dsp:nvSpPr>
      <dsp:spPr>
        <a:xfrm>
          <a:off x="8040679" y="2675723"/>
          <a:ext cx="1762298" cy="11180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Between fall and spring tax statements (half each) </a:t>
          </a:r>
        </a:p>
      </dsp:txBody>
      <dsp:txXfrm>
        <a:off x="8040679" y="2675723"/>
        <a:ext cx="1762298" cy="1118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1B77BE1-4772-4D46-916C-3913338CD1C6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73894"/>
            <a:ext cx="5486400" cy="3660458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9"/>
            <a:ext cx="2971800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9457E3F-034D-498D-B04E-4115BD49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hwlaw.us/papers/prop26_new_limitations.pdf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acities.org/Resources-Documents/Member-Engagement/Professional-Departments/City-Attorneys/Proposition-26/Proposition-26-Implementation-Guide-(April-2011)-p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Bob McDonald the General Manager for the Carpinteria Valley Water District. Today I’ll be talking to you  about:</a:t>
            </a:r>
          </a:p>
          <a:p>
            <a:r>
              <a:rPr lang="en-US" dirty="0"/>
              <a:t>The Drought, The status of the Districts water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57E3F-034D-498D-B04E-4115BD49A8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48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01" indent="-28361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463" indent="-22689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248" indent="-22689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032" indent="-22689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818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603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387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172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568791-9AC4-4290-9B12-DB11E5ECA54D}" type="slidenum">
              <a:rPr lang="en-US" smtClean="0"/>
              <a:pPr eaLnBrk="1" hangingPunct="1"/>
              <a:t>10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9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E2375-F1B1-284C-A827-B0E603FDB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991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1C12D-82CD-4C4E-91AF-01E21A9DD2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337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2B419-8926-4233-B6B9-58B2C9D35C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601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37059-8342-457B-8424-3DEA8AC2F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941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37059-8342-457B-8424-3DEA8AC2F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739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37059-8342-457B-8424-3DEA8AC2F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798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37059-8342-457B-8424-3DEA8AC2F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39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37059-8342-457B-8424-3DEA8AC2F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Median SFR parcel is 0.18 acres, average SFR parcel is .51 acres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37059-8342-457B-8424-3DEA8AC2F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92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01" indent="-28361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463" indent="-22689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248" indent="-22689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032" indent="-22689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818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603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387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172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568791-9AC4-4290-9B12-DB11E5ECA54D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99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https://chwlaw.us/papers/prop26_new_limitations.pdf</a:t>
            </a:r>
            <a:endParaRPr lang="en-US" dirty="0"/>
          </a:p>
          <a:p>
            <a:r>
              <a:rPr lang="en-US" dirty="0">
                <a:hlinkClick r:id="rId4"/>
              </a:rPr>
              <a:t>https://www.cacities.org/Resources-Documents/Member-Engagement/Professional-Departments/City-Attorneys/Proposition-26/Proposition-26-Implementation-Guide-(April-2011)-p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37059-8342-457B-8424-3DEA8AC2F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01" indent="-28361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463" indent="-22689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248" indent="-22689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032" indent="-22689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818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603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387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172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568791-9AC4-4290-9B12-DB11E5ECA54D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01" indent="-28361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463" indent="-22689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248" indent="-22689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032" indent="-22689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818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603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387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172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568791-9AC4-4290-9B12-DB11E5ECA54D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0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01" indent="-28361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463" indent="-22689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248" indent="-22689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032" indent="-22689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818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603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387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172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568791-9AC4-4290-9B12-DB11E5ECA54D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6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01" indent="-28361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463" indent="-22689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248" indent="-22689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032" indent="-22689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818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603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387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172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568791-9AC4-4290-9B12-DB11E5ECA54D}" type="slidenum">
              <a:rPr lang="en-US" smtClean="0"/>
              <a:pPr eaLnBrk="1" hangingPunct="1"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81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01" indent="-28361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463" indent="-22689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248" indent="-22689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032" indent="-22689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818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603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387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172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568791-9AC4-4290-9B12-DB11E5ECA54D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84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01" indent="-28361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463" indent="-22689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248" indent="-22689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032" indent="-22689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818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603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387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172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568791-9AC4-4290-9B12-DB11E5ECA54D}" type="slidenum">
              <a:rPr lang="en-US" smtClean="0"/>
              <a:pPr eaLnBrk="1" hangingPunct="1"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64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01" indent="-28361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463" indent="-22689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248" indent="-22689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032" indent="-22689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818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603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387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172" indent="-226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568791-9AC4-4290-9B12-DB11E5ECA54D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8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2032"/>
            <a:ext cx="1017766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3" y="2149929"/>
            <a:ext cx="10177671" cy="3815443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467B6-195B-48D0-A073-7B05C1343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22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7476"/>
            <a:ext cx="1017766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3853" y="2160688"/>
            <a:ext cx="5015948" cy="3777468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2160689"/>
            <a:ext cx="5009321" cy="3777469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C435B-54B9-4E03-9014-2C40E8B66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4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79" y="2137552"/>
            <a:ext cx="4987096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137552"/>
            <a:ext cx="5015948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3381D4-B015-4A74-9E6E-CDE64AC8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603448"/>
            <a:ext cx="10177669" cy="1249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F1FA5C-8269-4DAF-9850-D364D731001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03853" y="3085747"/>
            <a:ext cx="5015948" cy="2863297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BE900A-4EBA-4C11-9300-DAD637DDD4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1" y="3085745"/>
            <a:ext cx="5009321" cy="2863298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C7834-2453-465B-8BE9-CA490CC2E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39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916" y="600981"/>
            <a:ext cx="3776109" cy="12294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600984"/>
            <a:ext cx="6012896" cy="5311699"/>
          </a:xfrm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 sz="2000"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800"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5916" y="2149421"/>
            <a:ext cx="3776109" cy="376326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ED91B-33A7-44D8-BE78-D2E3DFBC8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81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603804"/>
            <a:ext cx="1017766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EB5CE2-198E-47F3-9024-FAE6E5190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76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AB654-5F1A-450A-B21D-BC068F9BC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80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2AA1C-559F-444F-8E99-A000C0EC9F69}"/>
              </a:ext>
            </a:extLst>
          </p:cNvPr>
          <p:cNvSpPr/>
          <p:nvPr userDrawn="1"/>
        </p:nvSpPr>
        <p:spPr>
          <a:xfrm>
            <a:off x="5431810" y="0"/>
            <a:ext cx="676019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B70C91-087B-45E6-B9A3-3A6504BBD9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514" y="1501255"/>
            <a:ext cx="5063319" cy="4510585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*REQUIRED* Click icon to </a:t>
            </a:r>
            <a:br>
              <a:rPr lang="en-US" dirty="0"/>
            </a:br>
            <a:r>
              <a:rPr lang="en-US" dirty="0"/>
              <a:t>insert photo (this text will not appear </a:t>
            </a:r>
            <a:br>
              <a:rPr lang="en-US" dirty="0"/>
            </a:br>
            <a:r>
              <a:rPr lang="en-US" dirty="0"/>
              <a:t>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2475008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8BD08B-D887-424D-8D86-06B4E6E065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5859" y="0"/>
            <a:ext cx="8346141" cy="6858000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*REQUIRED*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E0FE51C2-0CD6-46BC-87B6-765E1629E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" y="593538"/>
            <a:ext cx="2172823" cy="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43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bg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Divider</a:t>
            </a:r>
          </a:p>
          <a:p>
            <a:pPr lvl="0"/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4290012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  <a:noFill/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Divider</a:t>
            </a:r>
          </a:p>
          <a:p>
            <a:pPr lvl="0"/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027131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2 Blocks Staggered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33" y="946704"/>
            <a:ext cx="4057016" cy="1249845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2" y="568960"/>
            <a:ext cx="6106159" cy="40030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rgbClr val="D7D7D7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58160" y="4572000"/>
            <a:ext cx="506984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7153D-9F64-427B-A86A-225804AEA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6949" y="2724150"/>
            <a:ext cx="3879851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69B21F-B1AB-4906-B012-180B362B19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51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Large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1" y="946702"/>
            <a:ext cx="4066580" cy="1810146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29A0-63F1-4D48-BC54-639046B1B4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4EA838-01AE-42D3-A2E5-DA12D68066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9421" y="3155611"/>
            <a:ext cx="4066580" cy="238538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62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946704"/>
            <a:ext cx="4067176" cy="200297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C20C475-CFD8-44C2-886A-7185769DC7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9963" y="1125538"/>
            <a:ext cx="5072863" cy="5732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FCCF7-ED4F-407B-8223-E7B5234B68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EFEDB9-3479-45FE-8C8E-D8EE7603C0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5" y="3360762"/>
            <a:ext cx="3879851" cy="225337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388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52203-2C14-4717-BDF2-20F053042F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B713C3-2086-489D-AC25-4BB8AA218C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047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872532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025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97721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15238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0E3B311D-D4B0-4355-9B29-4458B22A9C8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312753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4B108C69-1D3E-4E22-AFFE-2452F52BA1E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6854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76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quare Images with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363571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AD14062-DCD3-457F-ADE7-61D3396AC7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0257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63333083-6A99-46DB-8CCC-8187855EAE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77219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44F99522-321B-4363-A069-25C6303706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387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1F22ECFE-7AB4-4E4E-B4C7-52FE812A1AB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12752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EA49336D-955A-44B0-A844-B9CE7E4D9C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68548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5706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23389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4085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616025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233896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40857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616025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8229408-3D06-4144-A425-EE850EF362B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23389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F905C73-5E98-4078-ADCE-BBEC0940455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44085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7B303038-6C92-412A-820C-8A657567221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616025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D493435B-1D13-438A-AC5C-9696AC3A43FF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233896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id="{0B971219-3AF5-4174-9B4F-A3B2634EED07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7440857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C70DFCD3-8364-43EE-B870-E5D10F04E9E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616025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724046"/>
            <a:ext cx="3214464" cy="189384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559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29" y="746960"/>
            <a:ext cx="2468548" cy="2314431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25CAE34-78A9-4356-ACAD-9C92E9E86CC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791257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B8F8AFF1-CB92-439B-A952-E7A3D17563DF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79125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F0CC05A5-E21B-4790-B789-E898A26E57E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791256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0F45FB0C-86A8-48FA-858B-184C9BD2EB05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979125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66A2CEC2-528D-470E-AEE4-D3C4669D14B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705282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Content Placeholder 14">
            <a:extLst>
              <a:ext uri="{FF2B5EF4-FFF2-40B4-BE49-F238E27FC236}">
                <a16:creationId xmlns:a16="http://schemas.microsoft.com/office/drawing/2014/main" id="{396D68DD-D066-41FA-9B37-1978963B453A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7705281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DD49F02-150E-42C0-ACE8-45E82EB80F0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705280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Content Placeholder 14">
            <a:extLst>
              <a:ext uri="{FF2B5EF4-FFF2-40B4-BE49-F238E27FC236}">
                <a16:creationId xmlns:a16="http://schemas.microsoft.com/office/drawing/2014/main" id="{D8052C8B-3681-4A13-91BE-EEFB3A619E93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7705281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444C21B0-BAA8-48EB-A10D-E369B39105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619305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Content Placeholder 14">
            <a:extLst>
              <a:ext uri="{FF2B5EF4-FFF2-40B4-BE49-F238E27FC236}">
                <a16:creationId xmlns:a16="http://schemas.microsoft.com/office/drawing/2014/main" id="{6F5C1A2E-CBF7-489E-9A4F-1E3922903A23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5619303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ACBC357B-C403-4A38-81F7-E0EEDF3FDA2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619303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Content Placeholder 14">
            <a:extLst>
              <a:ext uri="{FF2B5EF4-FFF2-40B4-BE49-F238E27FC236}">
                <a16:creationId xmlns:a16="http://schemas.microsoft.com/office/drawing/2014/main" id="{5C4FF271-4E33-4894-ACEA-29452D72E0D0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5619303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E87EAF39-EBEE-4739-8A2D-FF977773B5F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533326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Content Placeholder 14">
            <a:extLst>
              <a:ext uri="{FF2B5EF4-FFF2-40B4-BE49-F238E27FC236}">
                <a16:creationId xmlns:a16="http://schemas.microsoft.com/office/drawing/2014/main" id="{11B5E6CF-B6B6-4AFD-B194-F082456AD1F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53332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CCCACF2E-D5C2-4903-8A08-F186369C944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533324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" name="Content Placeholder 14">
            <a:extLst>
              <a:ext uri="{FF2B5EF4-FFF2-40B4-BE49-F238E27FC236}">
                <a16:creationId xmlns:a16="http://schemas.microsoft.com/office/drawing/2014/main" id="{400CA790-2C21-4B0B-81C1-3523DF7E7A34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353332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5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133840" y="0"/>
            <a:ext cx="305815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085840" y="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19E5A-5222-4CE7-B446-19672E8A6A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606557-5974-4B3B-B554-621664B2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43CD060-4B36-4BA5-9422-11AA82201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4554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3 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0" y="0"/>
            <a:ext cx="610616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13411-F8D1-44EC-AF4D-40953232F3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D9957A-6A99-4B06-A04D-FC36140D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974210-0FF5-4C25-923E-EA6BE68A2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667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71623" y="3413760"/>
            <a:ext cx="305815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7B1E8-B8D4-4ACC-AB78-455BA99603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12F67D-36EF-416D-A3B2-F0DB4EA9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8D5E58-E546-4A14-96AA-06B9AE938D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7D27DF3-AF72-4375-996B-3023F3A9236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33839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3DE49E69-046C-4A19-8730-8EA5E7BCA0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33839" y="3413760"/>
            <a:ext cx="305409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9A724A00-B570-4D69-B59D-06FF7A3FCF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71623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678354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s with Brief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3852" y="370294"/>
            <a:ext cx="101776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438472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82295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25403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094649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0391E-1FD6-42D4-8603-2E7B4E82A4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96BB090F-2466-471B-BFA8-53E28B51A8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84D01D62-0D75-496A-8D39-09500BA274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F746F8E9-06CF-4028-846F-D3CDF1F4A0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F05C58FF-1FE6-4C71-8463-BEECE98942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4062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656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Two Block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0312" y="3429002"/>
            <a:ext cx="488568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1" y="946702"/>
            <a:ext cx="4079681" cy="1769202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0312" y="2"/>
            <a:ext cx="4885689" cy="342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1D169-2724-4FD3-8015-463BF8AB22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9D8E24-030E-4417-BB5C-76E4A3A44A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1840" y="3169779"/>
            <a:ext cx="4079680" cy="302630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737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ircle Photos with Text and Backgrou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10B58E-1BDA-4DC5-812F-F1A7F999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88" y="550598"/>
            <a:ext cx="9980337" cy="1249845"/>
          </a:xfrm>
        </p:spPr>
        <p:txBody>
          <a:bodyPr anchor="b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606D77-A67F-4ADB-949F-66533FC0A3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74359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770B54F-55A3-402D-9B0F-DAC6DBC6E0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22894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A92C845-76C4-4C4C-8B69-9ACEC630DA4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67473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377DF013-4263-46B2-845A-C06F744B5B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19965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597EA-B5A5-48F4-89AC-CC7BBB03044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" y="6356352"/>
            <a:ext cx="100385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D0024B53-DFBD-4ECF-9EAE-E1E1C270B6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7365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F9B5FD3E-BA77-4650-AB68-D8C44BF13B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C92D60A7-6AC2-476B-85F2-D77CB5789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E4D14BAF-BBA6-472C-8106-972F8A5E6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003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Stagg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332" y="3444240"/>
            <a:ext cx="4057016" cy="3413760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037840" y="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3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5C2248-71C6-4907-86BB-94F087D90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551" y="0"/>
            <a:ext cx="4137556" cy="3429000"/>
          </a:xfrm>
        </p:spPr>
        <p:txBody>
          <a:bodyPr anchor="ctr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767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Narrow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305816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3C448-7127-4C1F-83F9-532BB7FF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789710"/>
            <a:ext cx="6114221" cy="1406839"/>
          </a:xfrm>
        </p:spPr>
        <p:txBody>
          <a:bodyPr anchor="b" anchorCtr="0"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6545C7-52B4-48BA-8325-AE6ADF326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7300" y="2597728"/>
            <a:ext cx="6114221" cy="347056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139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itle Abov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4"/>
            <a:ext cx="4067176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028825" y="3429000"/>
            <a:ext cx="4067176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2D9993-96B7-4F61-8127-49372BACA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919" y="1206010"/>
            <a:ext cx="3879851" cy="501677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4187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arrow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37" y="946704"/>
            <a:ext cx="5991417" cy="124984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124823" y="0"/>
            <a:ext cx="40671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011AF5-4E5D-4C3C-86E8-9F3CA954AA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2769251"/>
            <a:ext cx="5991416" cy="324941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469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ing with 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FE9F0-BA58-4BBD-AE85-AB147AA6B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87AE1ED-33FF-4C21-9E2D-A9D2A4417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-30480"/>
            <a:ext cx="6085840" cy="6888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000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E877B-ADBD-47CC-9DCB-676BF6E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3"/>
            <a:ext cx="10146612" cy="1647411"/>
          </a:xfrm>
          <a:effectLst>
            <a:outerShdw blurRad="139700" dist="50800" dir="5400000" algn="t" rotWithShape="0">
              <a:prstClr val="black">
                <a:alpha val="14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accent1"/>
                </a:solidFill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7EA147-7124-4592-947A-9072059DF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429000"/>
            <a:ext cx="4141355" cy="253507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8422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C20D9C-30E0-4378-AE4D-0625BF5BAC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221616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8849E3-096E-4208-8CC8-C34296CD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88088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26" y="1015634"/>
            <a:ext cx="2779755" cy="274356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FA13D58-9B92-4269-BFB0-4891231F7213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3698241" y="601902"/>
            <a:ext cx="7909617" cy="56541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FA19-28B5-4BB6-9153-2F0A0ECE85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8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676400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4pPr>
              <a:defRPr baseline="0"/>
            </a:lvl4pPr>
            <a:lvl5pPr marL="1028700" indent="-205740">
              <a:buFont typeface="Wingdings" panose="05000000000000000000" pitchFamily="2" charset="2"/>
              <a:buChar char="§"/>
              <a:defRPr sz="1200"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2069" y="76200"/>
            <a:ext cx="109728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>
                <a:latin typeface="Proxima Nova Rg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4D3E0FA-9BD4-4D5F-9F10-77ABAF08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14787"/>
            <a:ext cx="2743200" cy="365125"/>
          </a:xfrm>
        </p:spPr>
        <p:txBody>
          <a:bodyPr/>
          <a:lstStyle/>
          <a:p>
            <a:fld id="{26C27DEE-8029-4AAF-9F47-C97C4D21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05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7DEE-8029-4AAF-9F47-C97C4D21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237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817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52" y="582389"/>
            <a:ext cx="10177669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3853" y="2150286"/>
            <a:ext cx="10177671" cy="37933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2485-EC98-40BC-8A75-FB0358A4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2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0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</p:sldLayoutIdLst>
  <p:hf hdr="0" ftr="0" dt="0"/>
  <p:txStyles>
    <p:titleStyle>
      <a:lvl1pPr algn="l" defTabSz="914296" rtl="0" eaLnBrk="1" latinLnBrk="0" hangingPunct="1">
        <a:lnSpc>
          <a:spcPct val="100000"/>
        </a:lnSpc>
        <a:spcBef>
          <a:spcPct val="0"/>
        </a:spcBef>
        <a:buNone/>
        <a:defRPr sz="3600" b="1" i="0" kern="1200" spc="0" baseline="0">
          <a:solidFill>
            <a:schemeClr val="tx1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29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12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0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4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3">
          <p15:clr>
            <a:srgbClr val="F26B43"/>
          </p15:clr>
        </p15:guide>
        <p15:guide id="29" pos="7039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s://www.cecsb.org/wp-content/uploads/2018/05/City-of-Carpinteria-logo-1024x1024.jpg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https://www.countyofsb.org/uploadedImages/pwd/Content/Water/SBWATER2.pn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665D29A-8667-4203-BEC8-F02FE4FEA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5F4B6FBE-E2AC-405A-890A-CEE1801B3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957486"/>
            <a:ext cx="425212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F0235-C612-6B96-A160-092CB8B4B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558" y="1354668"/>
            <a:ext cx="3888985" cy="33488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CB13F2-3229-4182-B798-C4417D2EB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694" y="1463135"/>
            <a:ext cx="5614603" cy="3131913"/>
          </a:xfrm>
        </p:spPr>
        <p:txBody>
          <a:bodyPr>
            <a:normAutofit/>
          </a:bodyPr>
          <a:lstStyle/>
          <a:p>
            <a:r>
              <a:rPr lang="en-US" sz="3400" dirty="0"/>
              <a:t>Carpinteria Groundwater Sustainability Agency (CGSA) Public meeting</a:t>
            </a:r>
            <a:br>
              <a:rPr lang="en-US" sz="3400" dirty="0"/>
            </a:br>
            <a:r>
              <a:rPr lang="en-US" sz="3400" dirty="0"/>
              <a:t>JUN 14, 2022</a:t>
            </a:r>
            <a:br>
              <a:rPr lang="en-US" sz="3400" dirty="0"/>
            </a:b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81659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48056" y="310075"/>
            <a:ext cx="9811512" cy="11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r>
              <a:rPr lang="en-US" sz="3600" dirty="0">
                <a:solidFill>
                  <a:schemeClr val="tx2"/>
                </a:solidFill>
              </a:rPr>
              <a:t>Carpinteria Groundwater Basin under SGMA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863062"/>
            <a:ext cx="115183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u="sng" dirty="0"/>
          </a:p>
          <a:p>
            <a:r>
              <a:rPr lang="en-US" sz="2800" i="1" u="sng" dirty="0"/>
              <a:t>What else is happening under SGMA in Carpinteria?</a:t>
            </a:r>
          </a:p>
          <a:p>
            <a:endParaRPr lang="en-US" sz="2800" i="1" u="sng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A grant for $1.9M was awarded to CVWD on behalf of CGSA to prepare a GSP for the Basin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GSA is installing new monitoring wells under the Grant program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GSA is monitoring Coastal Wells for Seawater intrusion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GSP is in development and will be completed near the end of 2023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GSA will be implementing a revenue collection system starting FY23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u="sng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D632B-7E21-DBEC-0B26-5BE13C2CA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442" y="0"/>
            <a:ext cx="166435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icture 2">
            <a:extLst>
              <a:ext uri="{FF2B5EF4-FFF2-40B4-BE49-F238E27FC236}">
                <a16:creationId xmlns:a16="http://schemas.microsoft.com/office/drawing/2014/main" id="{919629CC-EB22-4CFE-87BD-7E28AC8AAD02}"/>
              </a:ext>
            </a:extLst>
          </p:cNvPr>
          <p:cNvGrpSpPr/>
          <p:nvPr/>
        </p:nvGrpSpPr>
        <p:grpSpPr>
          <a:xfrm>
            <a:off x="442400" y="1349331"/>
            <a:ext cx="6890205" cy="4907070"/>
            <a:chOff x="442400" y="1349331"/>
            <a:chExt cx="6890205" cy="4907070"/>
          </a:xfrm>
          <a:solidFill>
            <a:srgbClr val="3DCCD5"/>
          </a:solidFill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383F11C-B91D-40EF-962B-97ECF057C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442400" y="1349331"/>
              <a:ext cx="6890205" cy="4600207"/>
            </a:xfrm>
            <a:custGeom>
              <a:avLst/>
              <a:gdLst>
                <a:gd name="connsiteX0" fmla="*/ 527 w 6890205"/>
                <a:gd name="connsiteY0" fmla="*/ 342 h 4600207"/>
                <a:gd name="connsiteX1" fmla="*/ 6890732 w 6890205"/>
                <a:gd name="connsiteY1" fmla="*/ 342 h 4600207"/>
                <a:gd name="connsiteX2" fmla="*/ 6890732 w 6890205"/>
                <a:gd name="connsiteY2" fmla="*/ 4600549 h 4600207"/>
                <a:gd name="connsiteX3" fmla="*/ 527 w 6890205"/>
                <a:gd name="connsiteY3" fmla="*/ 4600549 h 460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0205" h="4600207">
                  <a:moveTo>
                    <a:pt x="527" y="342"/>
                  </a:moveTo>
                  <a:lnTo>
                    <a:pt x="6890732" y="342"/>
                  </a:lnTo>
                  <a:lnTo>
                    <a:pt x="6890732" y="4600549"/>
                  </a:lnTo>
                  <a:lnTo>
                    <a:pt x="527" y="4600549"/>
                  </a:lnTo>
                  <a:close/>
                </a:path>
              </a:pathLst>
            </a:cu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844439-3A8A-459A-8FAB-B23D610118F4}"/>
                </a:ext>
              </a:extLst>
            </p:cNvPr>
            <p:cNvSpPr txBox="1"/>
            <p:nvPr/>
          </p:nvSpPr>
          <p:spPr>
            <a:xfrm>
              <a:off x="350960" y="5934121"/>
              <a:ext cx="570158" cy="182366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6" b="0" i="0" u="none" strike="noStrike" kern="1200" cap="none" spc="0" normalizeH="0" baseline="0" noProof="0" dirty="0">
                  <a:ln>
                    <a:noFill/>
                  </a:ln>
                  <a:solidFill>
                    <a:srgbClr val="3DCCD5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This Photo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C10DBE-4EBB-4184-8EBD-DB572E57273A}"/>
                </a:ext>
              </a:extLst>
            </p:cNvPr>
            <p:cNvSpPr txBox="1"/>
            <p:nvPr/>
          </p:nvSpPr>
          <p:spPr>
            <a:xfrm>
              <a:off x="759566" y="5934121"/>
              <a:ext cx="1556878" cy="182366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6" b="0" i="0" u="none" strike="noStrike" kern="1200" cap="none" spc="0" normalizeH="0" baseline="0" noProof="0" dirty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by Unknown Author is licensed under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F7EABC-3D23-40D3-90F0-C36E05FC4148}"/>
                </a:ext>
              </a:extLst>
            </p:cNvPr>
            <p:cNvSpPr txBox="1"/>
            <p:nvPr/>
          </p:nvSpPr>
          <p:spPr>
            <a:xfrm>
              <a:off x="2115605" y="5934121"/>
              <a:ext cx="428717" cy="182366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6" b="0" i="0" u="none" strike="noStrike" kern="1200" cap="none" spc="0" normalizeH="0" baseline="0" noProof="0" dirty="0">
                  <a:ln>
                    <a:noFill/>
                  </a:ln>
                  <a:solidFill>
                    <a:srgbClr val="3DCCD5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CC BY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2E84CB-27F7-45BB-8721-7323FA575E88}"/>
                </a:ext>
              </a:extLst>
            </p:cNvPr>
            <p:cNvSpPr txBox="1"/>
            <p:nvPr/>
          </p:nvSpPr>
          <p:spPr>
            <a:xfrm>
              <a:off x="2362564" y="5934121"/>
              <a:ext cx="324321" cy="182366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6" b="0" i="0" u="none" strike="noStrike" kern="1200" cap="none" spc="0" normalizeH="0" baseline="0" noProof="0" dirty="0">
                  <a:ln>
                    <a:noFill/>
                  </a:ln>
                  <a:solidFill>
                    <a:srgbClr val="3DCCD5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-NC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2F99B1-8622-4C7A-A540-F79AE2CA7746}"/>
                </a:ext>
              </a:extLst>
            </p:cNvPr>
            <p:cNvSpPr/>
            <p:nvPr/>
          </p:nvSpPr>
          <p:spPr>
            <a:xfrm>
              <a:off x="442400" y="6062551"/>
              <a:ext cx="387278" cy="6735"/>
            </a:xfrm>
            <a:custGeom>
              <a:avLst/>
              <a:gdLst>
                <a:gd name="connsiteX0" fmla="*/ -242 w 387278"/>
                <a:gd name="connsiteY0" fmla="*/ -37 h 6735"/>
                <a:gd name="connsiteX1" fmla="*/ 387037 w 387278"/>
                <a:gd name="connsiteY1" fmla="*/ -37 h 6735"/>
                <a:gd name="connsiteX2" fmla="*/ 387037 w 387278"/>
                <a:gd name="connsiteY2" fmla="*/ 6698 h 6735"/>
                <a:gd name="connsiteX3" fmla="*/ -242 w 387278"/>
                <a:gd name="connsiteY3" fmla="*/ 6698 h 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278" h="6735">
                  <a:moveTo>
                    <a:pt x="-242" y="-37"/>
                  </a:moveTo>
                  <a:lnTo>
                    <a:pt x="387037" y="-37"/>
                  </a:lnTo>
                  <a:lnTo>
                    <a:pt x="387037" y="6698"/>
                  </a:lnTo>
                  <a:lnTo>
                    <a:pt x="-242" y="6698"/>
                  </a:lnTo>
                  <a:close/>
                </a:path>
              </a:pathLst>
            </a:custGeom>
            <a:solidFill>
              <a:srgbClr val="3DCCD5"/>
            </a:solidFill>
            <a:ln w="33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7FB1DF-EECF-41CF-86D0-E1492D894599}"/>
                </a:ext>
              </a:extLst>
            </p:cNvPr>
            <p:cNvSpPr/>
            <p:nvPr/>
          </p:nvSpPr>
          <p:spPr>
            <a:xfrm>
              <a:off x="2207045" y="6062551"/>
              <a:ext cx="390646" cy="6735"/>
            </a:xfrm>
            <a:custGeom>
              <a:avLst/>
              <a:gdLst>
                <a:gd name="connsiteX0" fmla="*/ -242 w 390646"/>
                <a:gd name="connsiteY0" fmla="*/ -37 h 6735"/>
                <a:gd name="connsiteX1" fmla="*/ 390405 w 390646"/>
                <a:gd name="connsiteY1" fmla="*/ -37 h 6735"/>
                <a:gd name="connsiteX2" fmla="*/ 390405 w 390646"/>
                <a:gd name="connsiteY2" fmla="*/ 6698 h 6735"/>
                <a:gd name="connsiteX3" fmla="*/ -242 w 390646"/>
                <a:gd name="connsiteY3" fmla="*/ 6698 h 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646" h="6735">
                  <a:moveTo>
                    <a:pt x="-242" y="-37"/>
                  </a:moveTo>
                  <a:lnTo>
                    <a:pt x="390405" y="-37"/>
                  </a:lnTo>
                  <a:lnTo>
                    <a:pt x="390405" y="6698"/>
                  </a:lnTo>
                  <a:lnTo>
                    <a:pt x="-242" y="6698"/>
                  </a:lnTo>
                  <a:close/>
                </a:path>
              </a:pathLst>
            </a:custGeom>
            <a:solidFill>
              <a:srgbClr val="3DCCD5"/>
            </a:solidFill>
            <a:ln w="33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itle 3">
            <a:extLst>
              <a:ext uri="{FF2B5EF4-FFF2-40B4-BE49-F238E27FC236}">
                <a16:creationId xmlns:a16="http://schemas.microsoft.com/office/drawing/2014/main" id="{002637DF-6AA2-4269-8C8C-6FCB40196055}"/>
              </a:ext>
            </a:extLst>
          </p:cNvPr>
          <p:cNvSpPr txBox="1">
            <a:spLocks/>
          </p:cNvSpPr>
          <p:nvPr/>
        </p:nvSpPr>
        <p:spPr>
          <a:xfrm>
            <a:off x="1019175" y="2169993"/>
            <a:ext cx="10153652" cy="2518013"/>
          </a:xfrm>
          <a:prstGeom prst="rect">
            <a:avLst/>
          </a:prstGeom>
          <a:effectLst/>
        </p:spPr>
        <p:txBody>
          <a:bodyPr vert="horz" lIns="0" tIns="192024" rIns="0" bIns="0" rtlCol="0" anchor="b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marL="0" marR="0" lvl="0" indent="0" algn="r" defTabSz="9143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rPr>
              <a:t>Carpinteria GSA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307BE5-2723-42B2-B9FC-129432852040}"/>
              </a:ext>
            </a:extLst>
          </p:cNvPr>
          <p:cNvSpPr txBox="1">
            <a:spLocks/>
          </p:cNvSpPr>
          <p:nvPr/>
        </p:nvSpPr>
        <p:spPr>
          <a:xfrm>
            <a:off x="5251269" y="4688006"/>
            <a:ext cx="5921557" cy="161852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marL="0" marR="0" lvl="0" indent="0" algn="r" defTabSz="914296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</a:rPr>
              <a:t>GSA Fee Study</a:t>
            </a:r>
          </a:p>
          <a:p>
            <a:pPr marL="0" marR="0" lvl="0" indent="0" algn="r" defTabSz="914318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DCCD5"/>
                </a:solidFill>
                <a:effectLst/>
                <a:uLnTx/>
                <a:uFillTx/>
                <a:latin typeface="Arial"/>
              </a:rPr>
              <a:t>Community Meeting</a:t>
            </a:r>
          </a:p>
          <a:p>
            <a:pPr marL="0" marR="0" lvl="0" indent="0" algn="r" defTabSz="914318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DCCD5"/>
                </a:solidFill>
                <a:effectLst/>
                <a:uLnTx/>
                <a:uFillTx/>
                <a:latin typeface="Arial"/>
              </a:rPr>
              <a:t>June 14, 2022</a:t>
            </a:r>
          </a:p>
        </p:txBody>
      </p:sp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DFF412C2-EA03-46D5-9E23-D5CCA2B49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609169"/>
            <a:ext cx="2172823" cy="3529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2A6D82-2A16-41B6-9D3D-839741A1146A}"/>
              </a:ext>
            </a:extLst>
          </p:cNvPr>
          <p:cNvSpPr/>
          <p:nvPr/>
        </p:nvSpPr>
        <p:spPr>
          <a:xfrm>
            <a:off x="174832" y="5949538"/>
            <a:ext cx="2535810" cy="8461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8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C18DC-3193-4516-8B17-9D67E571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Sustainable Groundwater Management Act (SGMA) Timeline and Funding Phases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A738B-ABA8-454D-ABE0-280E274F99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1070B-E53E-4F23-90CF-57ED1B7E60C0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68A72-BB96-4219-BDB5-22413302B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4965" y="2788839"/>
            <a:ext cx="8182070" cy="22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7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42" y="201407"/>
            <a:ext cx="10177669" cy="818319"/>
          </a:xfrm>
        </p:spPr>
        <p:txBody>
          <a:bodyPr anchor="b" anchorCtr="0"/>
          <a:lstStyle/>
          <a:p>
            <a:pPr algn="ctr"/>
            <a:r>
              <a:rPr lang="en-US" dirty="0"/>
              <a:t>Fee Study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9C859-6952-453C-8FD4-287DBB30EE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9892B-6FB2-445D-B6A4-8332FBFF141C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9788" y="3203194"/>
            <a:ext cx="1966403" cy="130380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Framework</a:t>
            </a:r>
          </a:p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Pricing and policy objectives</a:t>
            </a:r>
          </a:p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Fee structure evaluation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5845" y="3215951"/>
            <a:ext cx="2089480" cy="108221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 Plan</a:t>
            </a:r>
          </a:p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Cash flow   analysis </a:t>
            </a:r>
          </a:p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Scenario analyses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6981" y="3215951"/>
            <a:ext cx="2173673" cy="108221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Fee Design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68630" marR="0" lvl="2" indent="-28575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Fee structure evaluation</a:t>
            </a:r>
          </a:p>
          <a:p>
            <a:pPr marL="468630" marR="0" lvl="2" indent="-28575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Fee calculations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17595" y="3215951"/>
            <a:ext cx="1966403" cy="1119143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Adoption</a:t>
            </a:r>
          </a:p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Documentation</a:t>
            </a:r>
          </a:p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 Notice</a:t>
            </a:r>
          </a:p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 Hearing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A35D21-5A48-42D2-A38C-D2658C581006}"/>
              </a:ext>
            </a:extLst>
          </p:cNvPr>
          <p:cNvGrpSpPr/>
          <p:nvPr/>
        </p:nvGrpSpPr>
        <p:grpSpPr>
          <a:xfrm>
            <a:off x="1464671" y="2184583"/>
            <a:ext cx="818319" cy="818319"/>
            <a:chOff x="6096002" y="1181102"/>
            <a:chExt cx="818319" cy="81831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ED26D43-5646-4861-9AEE-48DE1DA0281E}"/>
                </a:ext>
              </a:extLst>
            </p:cNvPr>
            <p:cNvSpPr/>
            <p:nvPr/>
          </p:nvSpPr>
          <p:spPr>
            <a:xfrm>
              <a:off x="6096002" y="1181102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B897DC-0FFF-409B-B17F-311F0B2F9479}"/>
                </a:ext>
              </a:extLst>
            </p:cNvPr>
            <p:cNvSpPr txBox="1"/>
            <p:nvPr/>
          </p:nvSpPr>
          <p:spPr>
            <a:xfrm>
              <a:off x="6221188" y="1322010"/>
              <a:ext cx="55171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1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C8CCF6-E89E-4E59-96BC-0A489827D39F}"/>
              </a:ext>
            </a:extLst>
          </p:cNvPr>
          <p:cNvGrpSpPr/>
          <p:nvPr/>
        </p:nvGrpSpPr>
        <p:grpSpPr>
          <a:xfrm>
            <a:off x="4148979" y="2184583"/>
            <a:ext cx="818319" cy="818319"/>
            <a:chOff x="6096002" y="1181102"/>
            <a:chExt cx="818319" cy="81831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808CBED-497F-43B6-8DE9-E86EF3995D89}"/>
                </a:ext>
              </a:extLst>
            </p:cNvPr>
            <p:cNvSpPr/>
            <p:nvPr/>
          </p:nvSpPr>
          <p:spPr>
            <a:xfrm>
              <a:off x="6096002" y="1181102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BE6711-805B-4B41-992D-0B6DA4CF2A2A}"/>
                </a:ext>
              </a:extLst>
            </p:cNvPr>
            <p:cNvSpPr txBox="1"/>
            <p:nvPr/>
          </p:nvSpPr>
          <p:spPr>
            <a:xfrm>
              <a:off x="6221188" y="1322010"/>
              <a:ext cx="55171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2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809713-0B10-4C2F-A093-14E838943CC3}"/>
              </a:ext>
            </a:extLst>
          </p:cNvPr>
          <p:cNvGrpSpPr/>
          <p:nvPr/>
        </p:nvGrpSpPr>
        <p:grpSpPr>
          <a:xfrm>
            <a:off x="6833287" y="2184583"/>
            <a:ext cx="818319" cy="818319"/>
            <a:chOff x="6096002" y="1181102"/>
            <a:chExt cx="818319" cy="81831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1C07E83-64EA-481E-B305-8ED079509931}"/>
                </a:ext>
              </a:extLst>
            </p:cNvPr>
            <p:cNvSpPr/>
            <p:nvPr/>
          </p:nvSpPr>
          <p:spPr>
            <a:xfrm>
              <a:off x="6096002" y="1181102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AA2CC3-2FF8-4EE8-8BAD-D01D623F4A08}"/>
                </a:ext>
              </a:extLst>
            </p:cNvPr>
            <p:cNvSpPr txBox="1"/>
            <p:nvPr/>
          </p:nvSpPr>
          <p:spPr>
            <a:xfrm>
              <a:off x="6221188" y="1322010"/>
              <a:ext cx="55171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3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F2649D-0349-4962-A887-00BB9E5A6515}"/>
              </a:ext>
            </a:extLst>
          </p:cNvPr>
          <p:cNvGrpSpPr/>
          <p:nvPr/>
        </p:nvGrpSpPr>
        <p:grpSpPr>
          <a:xfrm>
            <a:off x="9517595" y="2184583"/>
            <a:ext cx="818319" cy="818319"/>
            <a:chOff x="6096002" y="1181102"/>
            <a:chExt cx="818319" cy="81831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07AB9EE-D27B-4AC1-89E0-2E9267DE0933}"/>
                </a:ext>
              </a:extLst>
            </p:cNvPr>
            <p:cNvSpPr/>
            <p:nvPr/>
          </p:nvSpPr>
          <p:spPr>
            <a:xfrm>
              <a:off x="6096002" y="1181102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7371C8-0B47-4CC6-BEAE-E149E408C9C5}"/>
                </a:ext>
              </a:extLst>
            </p:cNvPr>
            <p:cNvSpPr txBox="1"/>
            <p:nvPr/>
          </p:nvSpPr>
          <p:spPr>
            <a:xfrm>
              <a:off x="6221188" y="1322010"/>
              <a:ext cx="55171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4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pic>
        <p:nvPicPr>
          <p:cNvPr id="35" name="Graphic 34">
            <a:extLst>
              <a:ext uri="{FF2B5EF4-FFF2-40B4-BE49-F238E27FC236}">
                <a16:creationId xmlns:a16="http://schemas.microsoft.com/office/drawing/2014/main" id="{9F3DAB85-9270-4033-ADC8-EBE716E43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7188" y="2250634"/>
            <a:ext cx="617593" cy="68621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522632DC-8CA3-499D-AC4D-CCF47705A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1077" y="2250633"/>
            <a:ext cx="617593" cy="68621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39456527-15E1-415E-9AB1-D9E2F36DD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6453" y="2250632"/>
            <a:ext cx="617593" cy="68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Fee Study – Primary Questions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981200" y="1650609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82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82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27DEE-8029-4AAF-9F47-C97C4D2172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999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999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Fee Structure Evaluation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7364" y="1831877"/>
          <a:ext cx="10177272" cy="351924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12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5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8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0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 Policy Objective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All </a:t>
                      </a:r>
                    </a:p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Parcels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Non-de minimis Parcels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Total Acreage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Irrigated </a:t>
                      </a:r>
                    </a:p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Acreage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Est. Gross Pumping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Est. Net Pumping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Administration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 Equity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Financial Stability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Affordability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u="none" strike="noStrike" dirty="0">
                          <a:solidFill>
                            <a:srgbClr val="023B40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u="none" strike="noStrike" dirty="0">
                          <a:solidFill>
                            <a:srgbClr val="023B40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2" name="5-Point Star 107">
            <a:extLst>
              <a:ext uri="{FF2B5EF4-FFF2-40B4-BE49-F238E27FC236}">
                <a16:creationId xmlns:a16="http://schemas.microsoft.com/office/drawing/2014/main" id="{E6DDE033-3DF8-4CCF-AE1C-0720798FB9EA}"/>
              </a:ext>
            </a:extLst>
          </p:cNvPr>
          <p:cNvSpPr/>
          <p:nvPr/>
        </p:nvSpPr>
        <p:spPr>
          <a:xfrm>
            <a:off x="5121126" y="3674051"/>
            <a:ext cx="132499" cy="125104"/>
          </a:xfrm>
          <a:prstGeom prst="star5">
            <a:avLst/>
          </a:prstGeom>
          <a:solidFill>
            <a:srgbClr val="023B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179D9BE-FF25-4492-AA73-C4964EEE3902}"/>
              </a:ext>
            </a:extLst>
          </p:cNvPr>
          <p:cNvGrpSpPr/>
          <p:nvPr/>
        </p:nvGrpSpPr>
        <p:grpSpPr>
          <a:xfrm>
            <a:off x="3763680" y="4960082"/>
            <a:ext cx="264998" cy="125104"/>
            <a:chOff x="5911775" y="2523159"/>
            <a:chExt cx="433748" cy="201304"/>
          </a:xfrm>
          <a:solidFill>
            <a:srgbClr val="023B40"/>
          </a:solidFill>
        </p:grpSpPr>
        <p:sp>
          <p:nvSpPr>
            <p:cNvPr id="175" name="5-Point Star 143">
              <a:extLst>
                <a:ext uri="{FF2B5EF4-FFF2-40B4-BE49-F238E27FC236}">
                  <a16:creationId xmlns:a16="http://schemas.microsoft.com/office/drawing/2014/main" id="{F2077B6F-1D8A-440D-8F50-1B6BA1854711}"/>
                </a:ext>
              </a:extLst>
            </p:cNvPr>
            <p:cNvSpPr/>
            <p:nvPr/>
          </p:nvSpPr>
          <p:spPr>
            <a:xfrm>
              <a:off x="5911775" y="2523159"/>
              <a:ext cx="216874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5-Point Star 144">
              <a:extLst>
                <a:ext uri="{FF2B5EF4-FFF2-40B4-BE49-F238E27FC236}">
                  <a16:creationId xmlns:a16="http://schemas.microsoft.com/office/drawing/2014/main" id="{0613215C-74CF-40D9-86AD-17EA42618E99}"/>
                </a:ext>
              </a:extLst>
            </p:cNvPr>
            <p:cNvSpPr/>
            <p:nvPr/>
          </p:nvSpPr>
          <p:spPr>
            <a:xfrm>
              <a:off x="6128649" y="2523159"/>
              <a:ext cx="216874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37158BD-E3DB-4D64-A5DF-6A83723E8425}"/>
              </a:ext>
            </a:extLst>
          </p:cNvPr>
          <p:cNvGrpSpPr/>
          <p:nvPr/>
        </p:nvGrpSpPr>
        <p:grpSpPr>
          <a:xfrm>
            <a:off x="10296557" y="3709556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3BF3E65-F224-49E8-8C37-EA51A7F94C66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187" name="5-Point Star 148">
                <a:extLst>
                  <a:ext uri="{FF2B5EF4-FFF2-40B4-BE49-F238E27FC236}">
                    <a16:creationId xmlns:a16="http://schemas.microsoft.com/office/drawing/2014/main" id="{69ADEEFE-9C74-4C31-BD54-8E982F33C77B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5-Point Star 150">
                <a:extLst>
                  <a:ext uri="{FF2B5EF4-FFF2-40B4-BE49-F238E27FC236}">
                    <a16:creationId xmlns:a16="http://schemas.microsoft.com/office/drawing/2014/main" id="{1B7E4AC3-D29E-4184-85DA-8CCE6A077C45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5-Point Star 151">
                <a:extLst>
                  <a:ext uri="{FF2B5EF4-FFF2-40B4-BE49-F238E27FC236}">
                    <a16:creationId xmlns:a16="http://schemas.microsoft.com/office/drawing/2014/main" id="{ECEE98D8-2034-4649-8E19-3BF7530C63B6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86" name="5-Point Star 147">
              <a:extLst>
                <a:ext uri="{FF2B5EF4-FFF2-40B4-BE49-F238E27FC236}">
                  <a16:creationId xmlns:a16="http://schemas.microsoft.com/office/drawing/2014/main" id="{D9192E10-D478-49EA-9C50-3627926D539D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9451448-DCEC-47A9-949E-80C66C35BE62}"/>
              </a:ext>
            </a:extLst>
          </p:cNvPr>
          <p:cNvGrpSpPr/>
          <p:nvPr/>
        </p:nvGrpSpPr>
        <p:grpSpPr>
          <a:xfrm>
            <a:off x="4913472" y="4312407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1C877923-6876-4797-A8DB-EF3D92A18CB7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193" name="5-Point Star 148">
                <a:extLst>
                  <a:ext uri="{FF2B5EF4-FFF2-40B4-BE49-F238E27FC236}">
                    <a16:creationId xmlns:a16="http://schemas.microsoft.com/office/drawing/2014/main" id="{F4783A5B-A409-4998-ADF1-A2CEC21C0139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5-Point Star 150">
                <a:extLst>
                  <a:ext uri="{FF2B5EF4-FFF2-40B4-BE49-F238E27FC236}">
                    <a16:creationId xmlns:a16="http://schemas.microsoft.com/office/drawing/2014/main" id="{ECFD3AFB-C5CA-4CF5-91A3-EE5A685B7801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5-Point Star 151">
                <a:extLst>
                  <a:ext uri="{FF2B5EF4-FFF2-40B4-BE49-F238E27FC236}">
                    <a16:creationId xmlns:a16="http://schemas.microsoft.com/office/drawing/2014/main" id="{76B9E471-233C-4C43-AE00-0B238A4912F7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92" name="5-Point Star 147">
              <a:extLst>
                <a:ext uri="{FF2B5EF4-FFF2-40B4-BE49-F238E27FC236}">
                  <a16:creationId xmlns:a16="http://schemas.microsoft.com/office/drawing/2014/main" id="{35688F7B-8CDA-4250-96BA-DF1984102D16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7972501-DE7C-41CE-813C-0945C27CD277}"/>
              </a:ext>
            </a:extLst>
          </p:cNvPr>
          <p:cNvGrpSpPr/>
          <p:nvPr/>
        </p:nvGrpSpPr>
        <p:grpSpPr>
          <a:xfrm>
            <a:off x="7696012" y="4334466"/>
            <a:ext cx="404912" cy="125104"/>
            <a:chOff x="7789370" y="1981200"/>
            <a:chExt cx="662759" cy="201304"/>
          </a:xfrm>
          <a:solidFill>
            <a:srgbClr val="023B40"/>
          </a:solidFill>
        </p:grpSpPr>
        <p:sp>
          <p:nvSpPr>
            <p:cNvPr id="199" name="5-Point Star 148">
              <a:extLst>
                <a:ext uri="{FF2B5EF4-FFF2-40B4-BE49-F238E27FC236}">
                  <a16:creationId xmlns:a16="http://schemas.microsoft.com/office/drawing/2014/main" id="{1DEECFE2-0174-4436-909D-F50A2A47A409}"/>
                </a:ext>
              </a:extLst>
            </p:cNvPr>
            <p:cNvSpPr/>
            <p:nvPr/>
          </p:nvSpPr>
          <p:spPr>
            <a:xfrm>
              <a:off x="7789370" y="1981200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5-Point Star 150">
              <a:extLst>
                <a:ext uri="{FF2B5EF4-FFF2-40B4-BE49-F238E27FC236}">
                  <a16:creationId xmlns:a16="http://schemas.microsoft.com/office/drawing/2014/main" id="{55D92750-69C7-40F4-9594-67A52E151DCF}"/>
                </a:ext>
              </a:extLst>
            </p:cNvPr>
            <p:cNvSpPr/>
            <p:nvPr/>
          </p:nvSpPr>
          <p:spPr>
            <a:xfrm>
              <a:off x="8235256" y="1981200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5-Point Star 151">
              <a:extLst>
                <a:ext uri="{FF2B5EF4-FFF2-40B4-BE49-F238E27FC236}">
                  <a16:creationId xmlns:a16="http://schemas.microsoft.com/office/drawing/2014/main" id="{A432DA8B-866D-4B9A-9DE9-4CC0749311FB}"/>
                </a:ext>
              </a:extLst>
            </p:cNvPr>
            <p:cNvSpPr/>
            <p:nvPr/>
          </p:nvSpPr>
          <p:spPr>
            <a:xfrm>
              <a:off x="8006243" y="1981200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8CEB1D3-1F37-4CE4-AD25-AD1ADEC32E5D}"/>
              </a:ext>
            </a:extLst>
          </p:cNvPr>
          <p:cNvGrpSpPr/>
          <p:nvPr/>
        </p:nvGrpSpPr>
        <p:grpSpPr>
          <a:xfrm>
            <a:off x="9091634" y="4335424"/>
            <a:ext cx="272414" cy="125104"/>
            <a:chOff x="5999075" y="4158329"/>
            <a:chExt cx="445886" cy="201304"/>
          </a:xfrm>
          <a:solidFill>
            <a:srgbClr val="023B40"/>
          </a:solidFill>
        </p:grpSpPr>
        <p:sp>
          <p:nvSpPr>
            <p:cNvPr id="204" name="5-Point Star 155">
              <a:extLst>
                <a:ext uri="{FF2B5EF4-FFF2-40B4-BE49-F238E27FC236}">
                  <a16:creationId xmlns:a16="http://schemas.microsoft.com/office/drawing/2014/main" id="{9A8B38EE-1CE6-4B0A-8AB2-4AAF3427F66D}"/>
                </a:ext>
              </a:extLst>
            </p:cNvPr>
            <p:cNvSpPr/>
            <p:nvPr/>
          </p:nvSpPr>
          <p:spPr>
            <a:xfrm>
              <a:off x="6228088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5-Point Star 156">
              <a:extLst>
                <a:ext uri="{FF2B5EF4-FFF2-40B4-BE49-F238E27FC236}">
                  <a16:creationId xmlns:a16="http://schemas.microsoft.com/office/drawing/2014/main" id="{C6EC412E-E687-428F-A759-9C06F662B2DA}"/>
                </a:ext>
              </a:extLst>
            </p:cNvPr>
            <p:cNvSpPr/>
            <p:nvPr/>
          </p:nvSpPr>
          <p:spPr>
            <a:xfrm>
              <a:off x="5999075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305E469-271C-41F4-ACBB-784E1DB9DB4E}"/>
              </a:ext>
            </a:extLst>
          </p:cNvPr>
          <p:cNvGrpSpPr/>
          <p:nvPr/>
        </p:nvGrpSpPr>
        <p:grpSpPr>
          <a:xfrm>
            <a:off x="10437438" y="4312407"/>
            <a:ext cx="272414" cy="125104"/>
            <a:chOff x="5999075" y="4158329"/>
            <a:chExt cx="445886" cy="201304"/>
          </a:xfrm>
          <a:solidFill>
            <a:srgbClr val="023B40"/>
          </a:solidFill>
        </p:grpSpPr>
        <p:sp>
          <p:nvSpPr>
            <p:cNvPr id="208" name="5-Point Star 155">
              <a:extLst>
                <a:ext uri="{FF2B5EF4-FFF2-40B4-BE49-F238E27FC236}">
                  <a16:creationId xmlns:a16="http://schemas.microsoft.com/office/drawing/2014/main" id="{AD07C3DA-0C9A-487F-8B67-2ABB6EAEDD8F}"/>
                </a:ext>
              </a:extLst>
            </p:cNvPr>
            <p:cNvSpPr/>
            <p:nvPr/>
          </p:nvSpPr>
          <p:spPr>
            <a:xfrm>
              <a:off x="6228088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5-Point Star 156">
              <a:extLst>
                <a:ext uri="{FF2B5EF4-FFF2-40B4-BE49-F238E27FC236}">
                  <a16:creationId xmlns:a16="http://schemas.microsoft.com/office/drawing/2014/main" id="{FC0FAB4D-1A4B-41DA-8E10-051E045CDD14}"/>
                </a:ext>
              </a:extLst>
            </p:cNvPr>
            <p:cNvSpPr/>
            <p:nvPr/>
          </p:nvSpPr>
          <p:spPr>
            <a:xfrm>
              <a:off x="5999075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C044045-74EB-48F2-A468-986B2A72B474}"/>
              </a:ext>
            </a:extLst>
          </p:cNvPr>
          <p:cNvGrpSpPr/>
          <p:nvPr/>
        </p:nvGrpSpPr>
        <p:grpSpPr>
          <a:xfrm>
            <a:off x="3603131" y="4311175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6A238EC6-0AA2-42E9-B8EF-BA6D047A7454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213" name="5-Point Star 148">
                <a:extLst>
                  <a:ext uri="{FF2B5EF4-FFF2-40B4-BE49-F238E27FC236}">
                    <a16:creationId xmlns:a16="http://schemas.microsoft.com/office/drawing/2014/main" id="{DF914815-E76B-442D-B663-55F0EB539597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5-Point Star 150">
                <a:extLst>
                  <a:ext uri="{FF2B5EF4-FFF2-40B4-BE49-F238E27FC236}">
                    <a16:creationId xmlns:a16="http://schemas.microsoft.com/office/drawing/2014/main" id="{F59CEDF3-3ADE-48E1-9DB6-6E3A66A0B84D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5-Point Star 151">
                <a:extLst>
                  <a:ext uri="{FF2B5EF4-FFF2-40B4-BE49-F238E27FC236}">
                    <a16:creationId xmlns:a16="http://schemas.microsoft.com/office/drawing/2014/main" id="{EB648025-3A15-44DB-BB2A-E164314A0B39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12" name="5-Point Star 147">
              <a:extLst>
                <a:ext uri="{FF2B5EF4-FFF2-40B4-BE49-F238E27FC236}">
                  <a16:creationId xmlns:a16="http://schemas.microsoft.com/office/drawing/2014/main" id="{F4BCCC2D-1B25-47AA-852B-967AB2E42E29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F3AA96B-D88B-4D4F-BD01-22E21641CDA6}"/>
              </a:ext>
            </a:extLst>
          </p:cNvPr>
          <p:cNvGrpSpPr/>
          <p:nvPr/>
        </p:nvGrpSpPr>
        <p:grpSpPr>
          <a:xfrm>
            <a:off x="6290424" y="4345646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EF0B56BE-CCED-4E05-871F-ACA805AACDC7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219" name="5-Point Star 148">
                <a:extLst>
                  <a:ext uri="{FF2B5EF4-FFF2-40B4-BE49-F238E27FC236}">
                    <a16:creationId xmlns:a16="http://schemas.microsoft.com/office/drawing/2014/main" id="{9887FEA0-0046-4B3A-99C5-D6EC67FD58E7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5-Point Star 150">
                <a:extLst>
                  <a:ext uri="{FF2B5EF4-FFF2-40B4-BE49-F238E27FC236}">
                    <a16:creationId xmlns:a16="http://schemas.microsoft.com/office/drawing/2014/main" id="{4E9F3545-579B-44E2-9D06-66F8F52F7C99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5-Point Star 151">
                <a:extLst>
                  <a:ext uri="{FF2B5EF4-FFF2-40B4-BE49-F238E27FC236}">
                    <a16:creationId xmlns:a16="http://schemas.microsoft.com/office/drawing/2014/main" id="{12DBF91F-48ED-4F14-8269-F165414A90E8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18" name="5-Point Star 147">
              <a:extLst>
                <a:ext uri="{FF2B5EF4-FFF2-40B4-BE49-F238E27FC236}">
                  <a16:creationId xmlns:a16="http://schemas.microsoft.com/office/drawing/2014/main" id="{2403DE04-5BA9-44EF-8562-B45250938E27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2" name="5-Point Star 107">
            <a:extLst>
              <a:ext uri="{FF2B5EF4-FFF2-40B4-BE49-F238E27FC236}">
                <a16:creationId xmlns:a16="http://schemas.microsoft.com/office/drawing/2014/main" id="{D6ABE51A-5795-4DBE-BBEE-2B7E42E3421A}"/>
              </a:ext>
            </a:extLst>
          </p:cNvPr>
          <p:cNvSpPr/>
          <p:nvPr/>
        </p:nvSpPr>
        <p:spPr>
          <a:xfrm>
            <a:off x="9134410" y="2989211"/>
            <a:ext cx="132499" cy="125104"/>
          </a:xfrm>
          <a:prstGeom prst="star5">
            <a:avLst/>
          </a:prstGeom>
          <a:solidFill>
            <a:srgbClr val="023B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3" name="5-Point Star 107">
            <a:extLst>
              <a:ext uri="{FF2B5EF4-FFF2-40B4-BE49-F238E27FC236}">
                <a16:creationId xmlns:a16="http://schemas.microsoft.com/office/drawing/2014/main" id="{712243D7-3BAE-4F87-A864-01E3872F95B4}"/>
              </a:ext>
            </a:extLst>
          </p:cNvPr>
          <p:cNvSpPr/>
          <p:nvPr/>
        </p:nvSpPr>
        <p:spPr>
          <a:xfrm>
            <a:off x="10497595" y="2996294"/>
            <a:ext cx="132499" cy="125104"/>
          </a:xfrm>
          <a:prstGeom prst="star5">
            <a:avLst/>
          </a:prstGeom>
          <a:solidFill>
            <a:srgbClr val="023B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1969547-74EC-4787-89CC-531D26E2BA8B}"/>
              </a:ext>
            </a:extLst>
          </p:cNvPr>
          <p:cNvGrpSpPr/>
          <p:nvPr/>
        </p:nvGrpSpPr>
        <p:grpSpPr>
          <a:xfrm>
            <a:off x="7692089" y="4951138"/>
            <a:ext cx="404912" cy="125104"/>
            <a:chOff x="5782202" y="4158329"/>
            <a:chExt cx="662759" cy="201304"/>
          </a:xfrm>
          <a:solidFill>
            <a:srgbClr val="023B40"/>
          </a:solidFill>
        </p:grpSpPr>
        <p:sp>
          <p:nvSpPr>
            <p:cNvPr id="225" name="5-Point Star 154">
              <a:extLst>
                <a:ext uri="{FF2B5EF4-FFF2-40B4-BE49-F238E27FC236}">
                  <a16:creationId xmlns:a16="http://schemas.microsoft.com/office/drawing/2014/main" id="{B24D7315-9E8C-41BA-8BA4-F07D36EB6EB0}"/>
                </a:ext>
              </a:extLst>
            </p:cNvPr>
            <p:cNvSpPr/>
            <p:nvPr/>
          </p:nvSpPr>
          <p:spPr>
            <a:xfrm>
              <a:off x="5782202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5-Point Star 155">
              <a:extLst>
                <a:ext uri="{FF2B5EF4-FFF2-40B4-BE49-F238E27FC236}">
                  <a16:creationId xmlns:a16="http://schemas.microsoft.com/office/drawing/2014/main" id="{61FEE1B2-7E00-485A-8B2D-C8D659168BF9}"/>
                </a:ext>
              </a:extLst>
            </p:cNvPr>
            <p:cNvSpPr/>
            <p:nvPr/>
          </p:nvSpPr>
          <p:spPr>
            <a:xfrm>
              <a:off x="6228088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5-Point Star 156">
              <a:extLst>
                <a:ext uri="{FF2B5EF4-FFF2-40B4-BE49-F238E27FC236}">
                  <a16:creationId xmlns:a16="http://schemas.microsoft.com/office/drawing/2014/main" id="{D26FF973-95A3-48D8-BEF0-53ED069BED7D}"/>
                </a:ext>
              </a:extLst>
            </p:cNvPr>
            <p:cNvSpPr/>
            <p:nvPr/>
          </p:nvSpPr>
          <p:spPr>
            <a:xfrm>
              <a:off x="5999075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2" name="5-Point Star 143">
            <a:extLst>
              <a:ext uri="{FF2B5EF4-FFF2-40B4-BE49-F238E27FC236}">
                <a16:creationId xmlns:a16="http://schemas.microsoft.com/office/drawing/2014/main" id="{ADD77B9F-7DFB-4D23-BE8D-4A229E87EB45}"/>
              </a:ext>
            </a:extLst>
          </p:cNvPr>
          <p:cNvSpPr/>
          <p:nvPr/>
        </p:nvSpPr>
        <p:spPr>
          <a:xfrm>
            <a:off x="3771715" y="3680523"/>
            <a:ext cx="132499" cy="125104"/>
          </a:xfrm>
          <a:prstGeom prst="star5">
            <a:avLst/>
          </a:prstGeom>
          <a:solidFill>
            <a:srgbClr val="023B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EA46A1F0-37EC-44EA-BEAB-63C9ACD6CEF2}"/>
              </a:ext>
            </a:extLst>
          </p:cNvPr>
          <p:cNvGrpSpPr/>
          <p:nvPr/>
        </p:nvGrpSpPr>
        <p:grpSpPr>
          <a:xfrm>
            <a:off x="8941917" y="3701167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9AFCB101-2F1D-48C8-B97B-1B8543779011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237" name="5-Point Star 148">
                <a:extLst>
                  <a:ext uri="{FF2B5EF4-FFF2-40B4-BE49-F238E27FC236}">
                    <a16:creationId xmlns:a16="http://schemas.microsoft.com/office/drawing/2014/main" id="{F4D95508-2F40-4AED-84BC-41624740DF78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8" name="5-Point Star 150">
                <a:extLst>
                  <a:ext uri="{FF2B5EF4-FFF2-40B4-BE49-F238E27FC236}">
                    <a16:creationId xmlns:a16="http://schemas.microsoft.com/office/drawing/2014/main" id="{D1C7D723-102F-42BD-AE89-BC27758C18F4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9" name="5-Point Star 151">
                <a:extLst>
                  <a:ext uri="{FF2B5EF4-FFF2-40B4-BE49-F238E27FC236}">
                    <a16:creationId xmlns:a16="http://schemas.microsoft.com/office/drawing/2014/main" id="{C08967E4-0872-4136-BE03-7F58C20F389C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36" name="5-Point Star 147">
              <a:extLst>
                <a:ext uri="{FF2B5EF4-FFF2-40B4-BE49-F238E27FC236}">
                  <a16:creationId xmlns:a16="http://schemas.microsoft.com/office/drawing/2014/main" id="{0C8DDBC7-AC8C-44A9-A77C-FDC7F88E6C33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B022FBD2-CB09-48F2-B28F-A53CC14E8CA0}"/>
              </a:ext>
            </a:extLst>
          </p:cNvPr>
          <p:cNvGrpSpPr/>
          <p:nvPr/>
        </p:nvGrpSpPr>
        <p:grpSpPr>
          <a:xfrm>
            <a:off x="3617889" y="2989822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C3FB661B-BDC3-42B5-8063-83A3B4F62480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250" name="5-Point Star 148">
                <a:extLst>
                  <a:ext uri="{FF2B5EF4-FFF2-40B4-BE49-F238E27FC236}">
                    <a16:creationId xmlns:a16="http://schemas.microsoft.com/office/drawing/2014/main" id="{451EB0C7-88D9-4B56-B10F-34CA69504EC7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1" name="5-Point Star 150">
                <a:extLst>
                  <a:ext uri="{FF2B5EF4-FFF2-40B4-BE49-F238E27FC236}">
                    <a16:creationId xmlns:a16="http://schemas.microsoft.com/office/drawing/2014/main" id="{9AF59EE0-456F-4B83-B21C-DEBE737005BD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2" name="5-Point Star 151">
                <a:extLst>
                  <a:ext uri="{FF2B5EF4-FFF2-40B4-BE49-F238E27FC236}">
                    <a16:creationId xmlns:a16="http://schemas.microsoft.com/office/drawing/2014/main" id="{E5292C2A-A425-4C5D-AE98-E716ACBE4886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49" name="5-Point Star 147">
              <a:extLst>
                <a:ext uri="{FF2B5EF4-FFF2-40B4-BE49-F238E27FC236}">
                  <a16:creationId xmlns:a16="http://schemas.microsoft.com/office/drawing/2014/main" id="{4B5933D8-444A-417D-92EA-B206D0B631A1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8" name="Rectangle 267">
            <a:extLst>
              <a:ext uri="{FF2B5EF4-FFF2-40B4-BE49-F238E27FC236}">
                <a16:creationId xmlns:a16="http://schemas.microsoft.com/office/drawing/2014/main" id="{0BC656E5-EA3C-4BE2-940C-D25E1D263B9F}"/>
              </a:ext>
            </a:extLst>
          </p:cNvPr>
          <p:cNvSpPr/>
          <p:nvPr/>
        </p:nvSpPr>
        <p:spPr>
          <a:xfrm>
            <a:off x="9082423" y="48074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6E6A2E35-1120-42E0-82E5-9150D77F6B3B}"/>
              </a:ext>
            </a:extLst>
          </p:cNvPr>
          <p:cNvSpPr/>
          <p:nvPr/>
        </p:nvSpPr>
        <p:spPr>
          <a:xfrm>
            <a:off x="10436767" y="480125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94" name="5-Point Star 107">
            <a:extLst>
              <a:ext uri="{FF2B5EF4-FFF2-40B4-BE49-F238E27FC236}">
                <a16:creationId xmlns:a16="http://schemas.microsoft.com/office/drawing/2014/main" id="{D7989BEF-1047-46FE-B94D-A4A8D426F2E7}"/>
              </a:ext>
            </a:extLst>
          </p:cNvPr>
          <p:cNvSpPr/>
          <p:nvPr/>
        </p:nvSpPr>
        <p:spPr>
          <a:xfrm>
            <a:off x="5119636" y="4949384"/>
            <a:ext cx="132499" cy="125104"/>
          </a:xfrm>
          <a:prstGeom prst="star5">
            <a:avLst/>
          </a:prstGeom>
          <a:solidFill>
            <a:srgbClr val="023B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8B04160-CE61-42F6-828A-92336C512F2F}"/>
              </a:ext>
            </a:extLst>
          </p:cNvPr>
          <p:cNvGrpSpPr/>
          <p:nvPr/>
        </p:nvGrpSpPr>
        <p:grpSpPr>
          <a:xfrm>
            <a:off x="6363943" y="4951138"/>
            <a:ext cx="404912" cy="125104"/>
            <a:chOff x="5782202" y="4158329"/>
            <a:chExt cx="662759" cy="201304"/>
          </a:xfrm>
          <a:solidFill>
            <a:srgbClr val="023B40"/>
          </a:solidFill>
        </p:grpSpPr>
        <p:sp>
          <p:nvSpPr>
            <p:cNvPr id="96" name="5-Point Star 154">
              <a:extLst>
                <a:ext uri="{FF2B5EF4-FFF2-40B4-BE49-F238E27FC236}">
                  <a16:creationId xmlns:a16="http://schemas.microsoft.com/office/drawing/2014/main" id="{26D8359F-3C72-4FBA-9627-D1CC241CA2D8}"/>
                </a:ext>
              </a:extLst>
            </p:cNvPr>
            <p:cNvSpPr/>
            <p:nvPr/>
          </p:nvSpPr>
          <p:spPr>
            <a:xfrm>
              <a:off x="5782202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5-Point Star 155">
              <a:extLst>
                <a:ext uri="{FF2B5EF4-FFF2-40B4-BE49-F238E27FC236}">
                  <a16:creationId xmlns:a16="http://schemas.microsoft.com/office/drawing/2014/main" id="{FEE66E13-633E-4B70-98E7-426719624BFB}"/>
                </a:ext>
              </a:extLst>
            </p:cNvPr>
            <p:cNvSpPr/>
            <p:nvPr/>
          </p:nvSpPr>
          <p:spPr>
            <a:xfrm>
              <a:off x="6228088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5-Point Star 156">
              <a:extLst>
                <a:ext uri="{FF2B5EF4-FFF2-40B4-BE49-F238E27FC236}">
                  <a16:creationId xmlns:a16="http://schemas.microsoft.com/office/drawing/2014/main" id="{7CD63CDA-0369-421B-8875-73BC531772F3}"/>
                </a:ext>
              </a:extLst>
            </p:cNvPr>
            <p:cNvSpPr/>
            <p:nvPr/>
          </p:nvSpPr>
          <p:spPr>
            <a:xfrm>
              <a:off x="5999075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2" name="5-Point Star 107">
            <a:extLst>
              <a:ext uri="{FF2B5EF4-FFF2-40B4-BE49-F238E27FC236}">
                <a16:creationId xmlns:a16="http://schemas.microsoft.com/office/drawing/2014/main" id="{0D62114E-6450-4300-9D72-B924AD505FDD}"/>
              </a:ext>
            </a:extLst>
          </p:cNvPr>
          <p:cNvSpPr/>
          <p:nvPr/>
        </p:nvSpPr>
        <p:spPr>
          <a:xfrm>
            <a:off x="1932274" y="6000375"/>
            <a:ext cx="291926" cy="239523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E7191B8-64E6-45F3-8E4D-531E5952D07F}"/>
              </a:ext>
            </a:extLst>
          </p:cNvPr>
          <p:cNvSpPr txBox="1"/>
          <p:nvPr/>
        </p:nvSpPr>
        <p:spPr>
          <a:xfrm>
            <a:off x="2338933" y="5922458"/>
            <a:ext cx="1935804" cy="39535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Least 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54B7223-7EFE-41E8-B9D5-38331DEA0102}"/>
              </a:ext>
            </a:extLst>
          </p:cNvPr>
          <p:cNvGrpSpPr/>
          <p:nvPr/>
        </p:nvGrpSpPr>
        <p:grpSpPr>
          <a:xfrm>
            <a:off x="3506252" y="6000375"/>
            <a:ext cx="1074677" cy="239523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D42DE01-BB85-4C9E-8FB5-06ED1DD3DBFF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102" name="5-Point Star 148">
                <a:extLst>
                  <a:ext uri="{FF2B5EF4-FFF2-40B4-BE49-F238E27FC236}">
                    <a16:creationId xmlns:a16="http://schemas.microsoft.com/office/drawing/2014/main" id="{853E2341-C04A-4EBE-9DF6-22ADB063B436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5-Point Star 150">
                <a:extLst>
                  <a:ext uri="{FF2B5EF4-FFF2-40B4-BE49-F238E27FC236}">
                    <a16:creationId xmlns:a16="http://schemas.microsoft.com/office/drawing/2014/main" id="{B26F1B52-3A99-4DB1-83CB-77E8AAE2888C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5-Point Star 151">
                <a:extLst>
                  <a:ext uri="{FF2B5EF4-FFF2-40B4-BE49-F238E27FC236}">
                    <a16:creationId xmlns:a16="http://schemas.microsoft.com/office/drawing/2014/main" id="{B4153131-2A42-499C-98AD-C99D3E8B3C27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1" name="5-Point Star 147">
              <a:extLst>
                <a:ext uri="{FF2B5EF4-FFF2-40B4-BE49-F238E27FC236}">
                  <a16:creationId xmlns:a16="http://schemas.microsoft.com/office/drawing/2014/main" id="{A37BF938-0A6A-40FC-82D5-0EA174951479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84395AEF-1E5C-4378-9233-AC271388B922}"/>
              </a:ext>
            </a:extLst>
          </p:cNvPr>
          <p:cNvSpPr txBox="1"/>
          <p:nvPr/>
        </p:nvSpPr>
        <p:spPr>
          <a:xfrm>
            <a:off x="4753674" y="5946137"/>
            <a:ext cx="1935804" cy="39535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Best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1C3EF66-4E2A-41FC-BC6B-F7901F4DC8FB}"/>
              </a:ext>
            </a:extLst>
          </p:cNvPr>
          <p:cNvGrpSpPr/>
          <p:nvPr/>
        </p:nvGrpSpPr>
        <p:grpSpPr>
          <a:xfrm>
            <a:off x="4878545" y="2984966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5D42222-82AB-425A-AB99-737FD60E09FC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109" name="5-Point Star 148">
                <a:extLst>
                  <a:ext uri="{FF2B5EF4-FFF2-40B4-BE49-F238E27FC236}">
                    <a16:creationId xmlns:a16="http://schemas.microsoft.com/office/drawing/2014/main" id="{C4DB87A5-1198-432C-8661-73BE41C13B26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5-Point Star 150">
                <a:extLst>
                  <a:ext uri="{FF2B5EF4-FFF2-40B4-BE49-F238E27FC236}">
                    <a16:creationId xmlns:a16="http://schemas.microsoft.com/office/drawing/2014/main" id="{3CF6A139-7584-4B49-BC4A-636C92147828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" name="5-Point Star 151">
                <a:extLst>
                  <a:ext uri="{FF2B5EF4-FFF2-40B4-BE49-F238E27FC236}">
                    <a16:creationId xmlns:a16="http://schemas.microsoft.com/office/drawing/2014/main" id="{B3E5B199-5E35-4A21-B3A1-34DF938174D0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8" name="5-Point Star 147">
              <a:extLst>
                <a:ext uri="{FF2B5EF4-FFF2-40B4-BE49-F238E27FC236}">
                  <a16:creationId xmlns:a16="http://schemas.microsoft.com/office/drawing/2014/main" id="{8EC2AF7E-9FE0-48C2-8466-96DC907D3E1E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9705940-F102-47C7-B6C6-FA9930280E2D}"/>
              </a:ext>
            </a:extLst>
          </p:cNvPr>
          <p:cNvGrpSpPr/>
          <p:nvPr/>
        </p:nvGrpSpPr>
        <p:grpSpPr>
          <a:xfrm>
            <a:off x="6283005" y="2989822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D8B21F9F-C344-4B2C-9794-23A1B7CEAEA9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115" name="5-Point Star 148">
                <a:extLst>
                  <a:ext uri="{FF2B5EF4-FFF2-40B4-BE49-F238E27FC236}">
                    <a16:creationId xmlns:a16="http://schemas.microsoft.com/office/drawing/2014/main" id="{ADEDD9C4-BC68-45EE-952C-0F84128278C9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5-Point Star 150">
                <a:extLst>
                  <a:ext uri="{FF2B5EF4-FFF2-40B4-BE49-F238E27FC236}">
                    <a16:creationId xmlns:a16="http://schemas.microsoft.com/office/drawing/2014/main" id="{BC3DE57B-6E27-4E96-9679-C27A55A5A99E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5-Point Star 151">
                <a:extLst>
                  <a:ext uri="{FF2B5EF4-FFF2-40B4-BE49-F238E27FC236}">
                    <a16:creationId xmlns:a16="http://schemas.microsoft.com/office/drawing/2014/main" id="{05259977-1980-493E-9A7E-C1B7D00A9031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4" name="5-Point Star 147">
              <a:extLst>
                <a:ext uri="{FF2B5EF4-FFF2-40B4-BE49-F238E27FC236}">
                  <a16:creationId xmlns:a16="http://schemas.microsoft.com/office/drawing/2014/main" id="{36DD8091-826D-41CD-8089-E155AB3FA8D2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EBDD741-A405-480E-BDCA-29E1DAA0A914}"/>
              </a:ext>
            </a:extLst>
          </p:cNvPr>
          <p:cNvGrpSpPr/>
          <p:nvPr/>
        </p:nvGrpSpPr>
        <p:grpSpPr>
          <a:xfrm>
            <a:off x="7670798" y="2987874"/>
            <a:ext cx="404912" cy="125104"/>
            <a:chOff x="5782202" y="4158329"/>
            <a:chExt cx="662759" cy="201304"/>
          </a:xfrm>
          <a:solidFill>
            <a:srgbClr val="023B40"/>
          </a:solidFill>
        </p:grpSpPr>
        <p:sp>
          <p:nvSpPr>
            <p:cNvPr id="119" name="5-Point Star 154">
              <a:extLst>
                <a:ext uri="{FF2B5EF4-FFF2-40B4-BE49-F238E27FC236}">
                  <a16:creationId xmlns:a16="http://schemas.microsoft.com/office/drawing/2014/main" id="{68D0A924-41DC-4F62-ABD4-B37C25A87766}"/>
                </a:ext>
              </a:extLst>
            </p:cNvPr>
            <p:cNvSpPr/>
            <p:nvPr/>
          </p:nvSpPr>
          <p:spPr>
            <a:xfrm>
              <a:off x="5782202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5-Point Star 155">
              <a:extLst>
                <a:ext uri="{FF2B5EF4-FFF2-40B4-BE49-F238E27FC236}">
                  <a16:creationId xmlns:a16="http://schemas.microsoft.com/office/drawing/2014/main" id="{B18B7D92-9536-48C4-B091-DBF1FC60E24F}"/>
                </a:ext>
              </a:extLst>
            </p:cNvPr>
            <p:cNvSpPr/>
            <p:nvPr/>
          </p:nvSpPr>
          <p:spPr>
            <a:xfrm>
              <a:off x="6228088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5-Point Star 156">
              <a:extLst>
                <a:ext uri="{FF2B5EF4-FFF2-40B4-BE49-F238E27FC236}">
                  <a16:creationId xmlns:a16="http://schemas.microsoft.com/office/drawing/2014/main" id="{EC945664-8CA7-4BA3-B6F0-43E34494788A}"/>
                </a:ext>
              </a:extLst>
            </p:cNvPr>
            <p:cNvSpPr/>
            <p:nvPr/>
          </p:nvSpPr>
          <p:spPr>
            <a:xfrm>
              <a:off x="5999075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5A562A7-F864-42DB-839C-0C03CC56EA90}"/>
              </a:ext>
            </a:extLst>
          </p:cNvPr>
          <p:cNvSpPr/>
          <p:nvPr/>
        </p:nvSpPr>
        <p:spPr>
          <a:xfrm>
            <a:off x="5920509" y="1624155"/>
            <a:ext cx="1346915" cy="393469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14A9DA6-1C63-4AD3-AB92-C398B4A8DCF3}"/>
              </a:ext>
            </a:extLst>
          </p:cNvPr>
          <p:cNvGrpSpPr/>
          <p:nvPr/>
        </p:nvGrpSpPr>
        <p:grpSpPr>
          <a:xfrm>
            <a:off x="7606080" y="3680523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40F58D9-3C1C-4DEA-BBFC-AC8A317CD157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125" name="5-Point Star 148">
                <a:extLst>
                  <a:ext uri="{FF2B5EF4-FFF2-40B4-BE49-F238E27FC236}">
                    <a16:creationId xmlns:a16="http://schemas.microsoft.com/office/drawing/2014/main" id="{DC8E3300-63D7-4113-BFF9-E2DF8410D1EA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5-Point Star 150">
                <a:extLst>
                  <a:ext uri="{FF2B5EF4-FFF2-40B4-BE49-F238E27FC236}">
                    <a16:creationId xmlns:a16="http://schemas.microsoft.com/office/drawing/2014/main" id="{4D377AC9-D8B7-43D4-A95B-02458DC459A7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5-Point Star 151">
                <a:extLst>
                  <a:ext uri="{FF2B5EF4-FFF2-40B4-BE49-F238E27FC236}">
                    <a16:creationId xmlns:a16="http://schemas.microsoft.com/office/drawing/2014/main" id="{050F5EDF-0A9D-4E5E-B6F3-CF51431B5CC6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4" name="5-Point Star 147">
              <a:extLst>
                <a:ext uri="{FF2B5EF4-FFF2-40B4-BE49-F238E27FC236}">
                  <a16:creationId xmlns:a16="http://schemas.microsoft.com/office/drawing/2014/main" id="{D2FC862A-AB2B-4177-8D80-009B31BCA498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EAAFAB7-4B89-49EB-91A1-F6C684522BEF}"/>
              </a:ext>
            </a:extLst>
          </p:cNvPr>
          <p:cNvGrpSpPr/>
          <p:nvPr/>
        </p:nvGrpSpPr>
        <p:grpSpPr>
          <a:xfrm>
            <a:off x="6377411" y="3680523"/>
            <a:ext cx="404912" cy="125104"/>
            <a:chOff x="5782202" y="4158329"/>
            <a:chExt cx="662759" cy="201304"/>
          </a:xfrm>
          <a:solidFill>
            <a:srgbClr val="023B40"/>
          </a:solidFill>
        </p:grpSpPr>
        <p:sp>
          <p:nvSpPr>
            <p:cNvPr id="129" name="5-Point Star 154">
              <a:extLst>
                <a:ext uri="{FF2B5EF4-FFF2-40B4-BE49-F238E27FC236}">
                  <a16:creationId xmlns:a16="http://schemas.microsoft.com/office/drawing/2014/main" id="{2F8FAE7B-4485-4542-A195-DF61D181A8DC}"/>
                </a:ext>
              </a:extLst>
            </p:cNvPr>
            <p:cNvSpPr/>
            <p:nvPr/>
          </p:nvSpPr>
          <p:spPr>
            <a:xfrm>
              <a:off x="5782202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5-Point Star 155">
              <a:extLst>
                <a:ext uri="{FF2B5EF4-FFF2-40B4-BE49-F238E27FC236}">
                  <a16:creationId xmlns:a16="http://schemas.microsoft.com/office/drawing/2014/main" id="{29F9E961-AB60-4D21-A5D4-A766FE730399}"/>
                </a:ext>
              </a:extLst>
            </p:cNvPr>
            <p:cNvSpPr/>
            <p:nvPr/>
          </p:nvSpPr>
          <p:spPr>
            <a:xfrm>
              <a:off x="6228088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5-Point Star 156">
              <a:extLst>
                <a:ext uri="{FF2B5EF4-FFF2-40B4-BE49-F238E27FC236}">
                  <a16:creationId xmlns:a16="http://schemas.microsoft.com/office/drawing/2014/main" id="{92754ED9-DAE6-49F1-A4C3-AD9D48279183}"/>
                </a:ext>
              </a:extLst>
            </p:cNvPr>
            <p:cNvSpPr/>
            <p:nvPr/>
          </p:nvSpPr>
          <p:spPr>
            <a:xfrm>
              <a:off x="5999075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63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C18DC-3193-4516-8B17-9D67E571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 Proposal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1C446-F063-4CBD-8AED-D3646A22E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52" y="2099300"/>
            <a:ext cx="10856714" cy="4444091"/>
          </a:xfrm>
        </p:spPr>
        <p:txBody>
          <a:bodyPr>
            <a:normAutofit/>
          </a:bodyPr>
          <a:lstStyle/>
          <a:p>
            <a:r>
              <a:rPr lang="en-US" dirty="0"/>
              <a:t>All parcels overlying the groundwater basin will be subject to the proposal</a:t>
            </a:r>
          </a:p>
          <a:p>
            <a:pPr lvl="1"/>
            <a:r>
              <a:rPr lang="en-US" dirty="0"/>
              <a:t>Some land uses are exempted from the GSA’s fee calculation </a:t>
            </a:r>
          </a:p>
          <a:p>
            <a:pPr lvl="2"/>
            <a:r>
              <a:rPr lang="en-US" dirty="0"/>
              <a:t>Examples: federal lands and public easements and rights of way </a:t>
            </a:r>
          </a:p>
          <a:p>
            <a:r>
              <a:rPr lang="en-US" dirty="0"/>
              <a:t>Proposed charge is based on a parcel’s acreage </a:t>
            </a:r>
          </a:p>
          <a:p>
            <a:r>
              <a:rPr lang="en-US" dirty="0"/>
              <a:t>Charges would be billed using the Counties’ direct charge authority</a:t>
            </a:r>
          </a:p>
          <a:p>
            <a:pPr lvl="1"/>
            <a:r>
              <a:rPr lang="en-US" dirty="0"/>
              <a:t>Parcels would pay GSA charges on their property tax statement, twice per year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A738B-ABA8-454D-ABE0-280E274F99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1070B-E53E-4F23-90CF-57ED1B7E60C0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522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Five-Year Financial Plan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Basis for costs is FY 2022 (current year) budget</a:t>
            </a:r>
          </a:p>
          <a:p>
            <a:r>
              <a:rPr lang="en-US" dirty="0"/>
              <a:t>Future year costs escalated based on inflationary assumptions and adjustments for one-time expenses</a:t>
            </a:r>
          </a:p>
          <a:p>
            <a:r>
              <a:rPr lang="en-US" dirty="0"/>
              <a:t>CVWD loan reimbursement over three years</a:t>
            </a:r>
          </a:p>
          <a:p>
            <a:r>
              <a:rPr lang="en-US" dirty="0"/>
              <a:t>Reserve funding over four years</a:t>
            </a:r>
          </a:p>
          <a:p>
            <a:pPr lvl="1"/>
            <a:r>
              <a:rPr lang="en-US" dirty="0"/>
              <a:t>Target of six months cash on hand</a:t>
            </a:r>
          </a:p>
          <a:p>
            <a:r>
              <a:rPr lang="en-US" dirty="0"/>
              <a:t>Primary costs to be recovered include: personnel, groundwater professional services, water quality testing, legal, and administration</a:t>
            </a:r>
          </a:p>
          <a:p>
            <a:r>
              <a:rPr lang="en-US" dirty="0"/>
              <a:t>Total costs of approximately $350,000 per year the first three years</a:t>
            </a:r>
          </a:p>
          <a:p>
            <a:r>
              <a:rPr lang="en-US" dirty="0"/>
              <a:t>Cost of developing the Groundwater Sustainability Plan (GSP) is funded through a state grant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27DEE-8029-4AAF-9F47-C97C4D2172B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969999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969999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11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739B-1A53-40BC-86E1-25798BDB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Acreage Calculation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BD97-016B-4B75-85FA-7ABCC6B99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Parcel acreage that will be subject to proposed charges was calculated from the total area within the Groundwater Basin Boundary</a:t>
            </a:r>
          </a:p>
          <a:p>
            <a:pPr lvl="1"/>
            <a:r>
              <a:rPr lang="en-US" dirty="0"/>
              <a:t>Any parcel portion outside of the hydrological basin boundary was removed from total acreage</a:t>
            </a:r>
          </a:p>
          <a:p>
            <a:pPr lvl="1"/>
            <a:r>
              <a:rPr lang="en-US" dirty="0"/>
              <a:t>Only the portion inside the basin boundary will be subject to charges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B47A6-4825-4BA0-AE40-6B6594DEA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1070B-E53E-4F23-90CF-57ED1B7E60C0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382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50359BE-DB1F-44BE-9095-1E87D363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314019"/>
            <a:ext cx="10177669" cy="773802"/>
          </a:xfrm>
        </p:spPr>
        <p:txBody>
          <a:bodyPr/>
          <a:lstStyle/>
          <a:p>
            <a:pPr algn="ctr"/>
            <a:r>
              <a:rPr lang="en-US" dirty="0"/>
              <a:t>All Intersecting Acreage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ADA23-4341-47CD-A656-E40C655D72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1070B-E53E-4F23-90CF-57ED1B7E60C0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AE5E2C0D-2F90-44C2-8B3B-88C8CD54B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7885" y="1197768"/>
            <a:ext cx="8229599" cy="5345811"/>
          </a:xfrm>
        </p:spPr>
      </p:pic>
    </p:spTree>
    <p:extLst>
      <p:ext uri="{BB962C8B-B14F-4D97-AF65-F5344CB8AC3E}">
        <p14:creationId xmlns:p14="http://schemas.microsoft.com/office/powerpoint/2010/main" val="308979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042547" y="34069"/>
            <a:ext cx="10317214" cy="11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r>
              <a:rPr lang="en-US" sz="3600" i="1" dirty="0">
                <a:solidFill>
                  <a:schemeClr val="tx2"/>
                </a:solidFill>
              </a:rPr>
              <a:t>What is the SGMA?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757" y="1140044"/>
            <a:ext cx="109910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S</a:t>
            </a:r>
            <a:r>
              <a:rPr lang="en-US" sz="2800" dirty="0"/>
              <a:t>ustainable </a:t>
            </a:r>
            <a:r>
              <a:rPr lang="en-US" sz="2800" u="sng" dirty="0"/>
              <a:t>G</a:t>
            </a:r>
            <a:r>
              <a:rPr lang="en-US" sz="2800" dirty="0"/>
              <a:t>roundwater </a:t>
            </a:r>
            <a:r>
              <a:rPr lang="en-US" sz="2800" u="sng" dirty="0"/>
              <a:t>M</a:t>
            </a:r>
            <a:r>
              <a:rPr lang="en-US" sz="2800" dirty="0"/>
              <a:t>anagement </a:t>
            </a:r>
            <a:r>
              <a:rPr lang="en-US" sz="2800" u="sng" dirty="0"/>
              <a:t>A</a:t>
            </a:r>
            <a:r>
              <a:rPr lang="en-US" sz="2800" dirty="0"/>
              <a:t>ct</a:t>
            </a:r>
          </a:p>
          <a:p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Three bill package signed into California law in late 2014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Provides a statewide framework for long-term </a:t>
            </a:r>
            <a:r>
              <a:rPr lang="en-US" sz="2800" b="1" dirty="0"/>
              <a:t>sustainable groundwater management </a:t>
            </a:r>
            <a:r>
              <a:rPr lang="en-US" sz="2800" dirty="0"/>
              <a:t>in California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Applies to “</a:t>
            </a:r>
            <a:r>
              <a:rPr lang="en-US" sz="2800" b="1" dirty="0"/>
              <a:t>medium</a:t>
            </a:r>
            <a:r>
              <a:rPr lang="en-US" sz="2800" dirty="0"/>
              <a:t>” &amp; “</a:t>
            </a:r>
            <a:r>
              <a:rPr lang="en-US" sz="2800" b="1" dirty="0"/>
              <a:t>high</a:t>
            </a:r>
            <a:r>
              <a:rPr lang="en-US" sz="2800" dirty="0"/>
              <a:t>” priority basins, as determined by the Department of Water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u="sng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9C27C6-1562-6519-B7AB-522FDDFB0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648" y="-10727"/>
            <a:ext cx="166435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50359BE-DB1F-44BE-9095-1E87D363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314019"/>
            <a:ext cx="10177669" cy="773802"/>
          </a:xfrm>
        </p:spPr>
        <p:txBody>
          <a:bodyPr/>
          <a:lstStyle/>
          <a:p>
            <a:pPr algn="ctr"/>
            <a:r>
              <a:rPr lang="en-US" dirty="0"/>
              <a:t>Net Acreage (grey shaded area removed)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ADA23-4341-47CD-A656-E40C655D72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1070B-E53E-4F23-90CF-57ED1B7E60C0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AE5E2C0D-2F90-44C2-8B3B-88C8CD54B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7885" y="1197768"/>
            <a:ext cx="8229600" cy="5345811"/>
          </a:xfrm>
        </p:spPr>
      </p:pic>
    </p:spTree>
    <p:extLst>
      <p:ext uri="{BB962C8B-B14F-4D97-AF65-F5344CB8AC3E}">
        <p14:creationId xmlns:p14="http://schemas.microsoft.com/office/powerpoint/2010/main" val="3113701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Acreage Excluded / Omitted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853" y="2149929"/>
            <a:ext cx="10177671" cy="4527096"/>
          </a:xfrm>
        </p:spPr>
        <p:txBody>
          <a:bodyPr>
            <a:normAutofit/>
          </a:bodyPr>
          <a:lstStyle/>
          <a:p>
            <a:r>
              <a:rPr lang="en-US" dirty="0"/>
              <a:t>Total acreage removed from fee calculation:</a:t>
            </a:r>
            <a:r>
              <a:rPr lang="en-US" b="1" dirty="0"/>
              <a:t> 44 acres </a:t>
            </a:r>
            <a:endParaRPr lang="en-US" dirty="0"/>
          </a:p>
          <a:p>
            <a:pPr lvl="1"/>
            <a:r>
              <a:rPr lang="en-US" dirty="0"/>
              <a:t>Parcels that are not currently and cannot reasonably be developed in the future are omitted from the fee calculation </a:t>
            </a:r>
          </a:p>
          <a:p>
            <a:pPr lvl="2"/>
            <a:r>
              <a:rPr lang="en-US" dirty="0"/>
              <a:t>Examples: rights of way and conservation easements</a:t>
            </a:r>
          </a:p>
          <a:p>
            <a:pPr lvl="1"/>
            <a:r>
              <a:rPr lang="en-US" dirty="0"/>
              <a:t>Federal or tribal lands (exempt from SGMA) </a:t>
            </a:r>
          </a:p>
          <a:p>
            <a:pPr lvl="1"/>
            <a:r>
              <a:rPr lang="en-US" dirty="0"/>
              <a:t>All other parcels are included for purposes of the fee calculation </a:t>
            </a:r>
          </a:p>
          <a:p>
            <a:endParaRPr lang="en-US" dirty="0"/>
          </a:p>
          <a:p>
            <a:r>
              <a:rPr lang="en-US" dirty="0"/>
              <a:t>If no property tax statement is generated by the counties, the GSA will need to attempt to directly bill the properties</a:t>
            </a:r>
          </a:p>
          <a:p>
            <a:pPr lvl="2"/>
            <a:r>
              <a:rPr lang="en-US" dirty="0"/>
              <a:t>Examples: Low value / $0 parcel, tax exempt classification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27DEE-8029-4AAF-9F47-C97C4D2172B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969999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969999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976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Acreage (subject to GSA Fee)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27DEE-8029-4AAF-9F47-C97C4D2172B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969999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969999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83ED44-C146-4C31-93EA-CEE432869189}"/>
              </a:ext>
            </a:extLst>
          </p:cNvPr>
          <p:cNvGraphicFramePr>
            <a:graphicFrameLocks noGrp="1"/>
          </p:cNvGraphicFramePr>
          <p:nvPr/>
        </p:nvGraphicFramePr>
        <p:xfrm>
          <a:off x="2814440" y="2356678"/>
          <a:ext cx="6301851" cy="3919290"/>
        </p:xfrm>
        <a:graphic>
          <a:graphicData uri="http://schemas.openxmlformats.org/drawingml/2006/table">
            <a:tbl>
              <a:tblPr/>
              <a:tblGrid>
                <a:gridCol w="4791808">
                  <a:extLst>
                    <a:ext uri="{9D8B030D-6E8A-4147-A177-3AD203B41FA5}">
                      <a16:colId xmlns:a16="http://schemas.microsoft.com/office/drawing/2014/main" val="2963621927"/>
                    </a:ext>
                  </a:extLst>
                </a:gridCol>
                <a:gridCol w="1510043">
                  <a:extLst>
                    <a:ext uri="{9D8B030D-6E8A-4147-A177-3AD203B41FA5}">
                      <a16:colId xmlns:a16="http://schemas.microsoft.com/office/drawing/2014/main" val="1155864908"/>
                    </a:ext>
                  </a:extLst>
                </a:gridCol>
              </a:tblGrid>
              <a:tr h="653215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Acreage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28933"/>
                  </a:ext>
                </a:extLst>
              </a:tr>
              <a:tr h="65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Acreage Intersecting the Basin Boundary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987069"/>
                  </a:ext>
                </a:extLst>
              </a:tr>
              <a:tr h="65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(Less Parcel Acreage Outside the Basin Boundary)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(1,420)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67759"/>
                  </a:ext>
                </a:extLst>
              </a:tr>
              <a:tr h="65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Acreage within the Basin Boundary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973234"/>
                  </a:ext>
                </a:extLst>
              </a:tr>
              <a:tr h="65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(Less Exempted/Omitted Acreage)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811007"/>
                  </a:ext>
                </a:extLst>
              </a:tr>
              <a:tr h="65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Acreage subject to GSA Fees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364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080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Fees ($/Acre)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Five-year fee projection shown</a:t>
            </a:r>
          </a:p>
          <a:p>
            <a:r>
              <a:rPr lang="en-US" dirty="0"/>
              <a:t>Proposal is for a three-year adoption</a:t>
            </a:r>
          </a:p>
          <a:p>
            <a:pPr lvl="1"/>
            <a:r>
              <a:rPr lang="en-US" dirty="0"/>
              <a:t>Adopted through the estimated Groundwater Sustainability Plan (GSP) implementation year</a:t>
            </a:r>
          </a:p>
          <a:p>
            <a:pPr lvl="1"/>
            <a:r>
              <a:rPr lang="en-US" dirty="0"/>
              <a:t>Fee to be revisited once any projects and management action costs are identified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27DEE-8029-4AAF-9F47-C97C4D2172B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969999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969999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155139-4C3C-40B2-9A0D-8CC50D4EF1E7}"/>
              </a:ext>
            </a:extLst>
          </p:cNvPr>
          <p:cNvGraphicFramePr>
            <a:graphicFrameLocks noGrp="1"/>
          </p:cNvGraphicFramePr>
          <p:nvPr/>
        </p:nvGraphicFramePr>
        <p:xfrm>
          <a:off x="1010477" y="4605787"/>
          <a:ext cx="10177670" cy="840674"/>
        </p:xfrm>
        <a:graphic>
          <a:graphicData uri="http://schemas.openxmlformats.org/drawingml/2006/table">
            <a:tbl>
              <a:tblPr/>
              <a:tblGrid>
                <a:gridCol w="3890960">
                  <a:extLst>
                    <a:ext uri="{9D8B030D-6E8A-4147-A177-3AD203B41FA5}">
                      <a16:colId xmlns:a16="http://schemas.microsoft.com/office/drawing/2014/main" val="1378428681"/>
                    </a:ext>
                  </a:extLst>
                </a:gridCol>
                <a:gridCol w="1257342">
                  <a:extLst>
                    <a:ext uri="{9D8B030D-6E8A-4147-A177-3AD203B41FA5}">
                      <a16:colId xmlns:a16="http://schemas.microsoft.com/office/drawing/2014/main" val="2666168516"/>
                    </a:ext>
                  </a:extLst>
                </a:gridCol>
                <a:gridCol w="1257342">
                  <a:extLst>
                    <a:ext uri="{9D8B030D-6E8A-4147-A177-3AD203B41FA5}">
                      <a16:colId xmlns:a16="http://schemas.microsoft.com/office/drawing/2014/main" val="3914082914"/>
                    </a:ext>
                  </a:extLst>
                </a:gridCol>
                <a:gridCol w="1257342">
                  <a:extLst>
                    <a:ext uri="{9D8B030D-6E8A-4147-A177-3AD203B41FA5}">
                      <a16:colId xmlns:a16="http://schemas.microsoft.com/office/drawing/2014/main" val="3225276033"/>
                    </a:ext>
                  </a:extLst>
                </a:gridCol>
                <a:gridCol w="1257342">
                  <a:extLst>
                    <a:ext uri="{9D8B030D-6E8A-4147-A177-3AD203B41FA5}">
                      <a16:colId xmlns:a16="http://schemas.microsoft.com/office/drawing/2014/main" val="1444204832"/>
                    </a:ext>
                  </a:extLst>
                </a:gridCol>
                <a:gridCol w="1257342">
                  <a:extLst>
                    <a:ext uri="{9D8B030D-6E8A-4147-A177-3AD203B41FA5}">
                      <a16:colId xmlns:a16="http://schemas.microsoft.com/office/drawing/2014/main" val="711278778"/>
                    </a:ext>
                  </a:extLst>
                </a:gridCol>
              </a:tblGrid>
              <a:tr h="420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Fee Calculations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40849"/>
                  </a:ext>
                </a:extLst>
              </a:tr>
              <a:tr h="420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 per Acre per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795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641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34CA45-5B68-465D-9267-1641CF08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Fee Impacts (Year 1), by Parcel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0196F-23CB-463A-A323-999D0271F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27DEE-8029-4AAF-9F47-C97C4D2172BB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7BEC9F-F441-4196-9D9B-B9FC30CDA902}"/>
              </a:ext>
            </a:extLst>
          </p:cNvPr>
          <p:cNvSpPr txBox="1">
            <a:spLocks/>
          </p:cNvSpPr>
          <p:nvPr/>
        </p:nvSpPr>
        <p:spPr>
          <a:xfrm>
            <a:off x="1505390" y="5901156"/>
            <a:ext cx="7886700" cy="5458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DCCD5"/>
              </a:buClr>
              <a:buFont typeface="Arial" panose="020B0604020202020204" pitchFamily="34" charset="0"/>
              <a:buNone/>
              <a:defRPr sz="2400" b="1" kern="1200">
                <a:solidFill>
                  <a:srgbClr val="023B40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DCCD5"/>
              </a:buClr>
              <a:buFont typeface="Proxima Nova Rg" panose="02000506030000020004" pitchFamily="50" charset="0"/>
              <a:buNone/>
              <a:defRPr sz="2000" b="1" kern="1200">
                <a:solidFill>
                  <a:srgbClr val="023B40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DCCD5"/>
              </a:buClr>
              <a:buFont typeface="Proxima Nova Rg" panose="02000506030000020004" pitchFamily="50" charset="0"/>
              <a:buNone/>
              <a:defRPr sz="1800" b="1" kern="1200">
                <a:solidFill>
                  <a:srgbClr val="023B40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DCCD5"/>
              </a:buClr>
              <a:buFont typeface="Proxima Nova Rg" panose="02000506030000020004" pitchFamily="50" charset="0"/>
              <a:buNone/>
              <a:defRPr sz="1600" b="1" kern="1200">
                <a:solidFill>
                  <a:srgbClr val="023B40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DCCD5"/>
              </a:buClr>
              <a:buFont typeface="Proxima Nova Rg" panose="02000506030000020004" pitchFamily="50" charset="0"/>
              <a:buNone/>
              <a:defRPr sz="1600" b="1" kern="1200">
                <a:solidFill>
                  <a:srgbClr val="023B40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Proxima Nova Rg" panose="02000506030000020004" pitchFamily="50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90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th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 percentile SFR: 1 acre                90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th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 percentile Agriculture: 25 acres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C993E5-3CA4-4E42-81BC-D8F489ACFE51}"/>
              </a:ext>
            </a:extLst>
          </p:cNvPr>
          <p:cNvGraphicFramePr>
            <a:graphicFrameLocks noGrp="1"/>
          </p:cNvGraphicFramePr>
          <p:nvPr/>
        </p:nvGraphicFramePr>
        <p:xfrm>
          <a:off x="2906246" y="2176327"/>
          <a:ext cx="6372879" cy="3379538"/>
        </p:xfrm>
        <a:graphic>
          <a:graphicData uri="http://schemas.openxmlformats.org/drawingml/2006/table">
            <a:tbl>
              <a:tblPr/>
              <a:tblGrid>
                <a:gridCol w="3631059">
                  <a:extLst>
                    <a:ext uri="{9D8B030D-6E8A-4147-A177-3AD203B41FA5}">
                      <a16:colId xmlns:a16="http://schemas.microsoft.com/office/drawing/2014/main" val="2889121983"/>
                    </a:ext>
                  </a:extLst>
                </a:gridCol>
                <a:gridCol w="1370910">
                  <a:extLst>
                    <a:ext uri="{9D8B030D-6E8A-4147-A177-3AD203B41FA5}">
                      <a16:colId xmlns:a16="http://schemas.microsoft.com/office/drawing/2014/main" val="4199723867"/>
                    </a:ext>
                  </a:extLst>
                </a:gridCol>
                <a:gridCol w="1370910">
                  <a:extLst>
                    <a:ext uri="{9D8B030D-6E8A-4147-A177-3AD203B41FA5}">
                      <a16:colId xmlns:a16="http://schemas.microsoft.com/office/drawing/2014/main" val="106199925"/>
                    </a:ext>
                  </a:extLst>
                </a:gridCol>
              </a:tblGrid>
              <a:tr h="6972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Parcel Size </a:t>
                      </a:r>
                      <a:b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(Acres)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Fee </a:t>
                      </a:r>
                      <a:b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($/Yr)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Fee </a:t>
                      </a:r>
                      <a:b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($/Installment)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984598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1/8 Acre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974188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1/5 Acre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504694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1/4 Acre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491424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1/2 Acre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807684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3/4 Acre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167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Acre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354035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Acres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$96.00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189748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Acres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458877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Acres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33345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Acres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40180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Acres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232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80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4921-139C-41E0-875F-B938E10F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36524"/>
            <a:ext cx="10177669" cy="1290326"/>
          </a:xfrm>
        </p:spPr>
        <p:txBody>
          <a:bodyPr anchor="ctr"/>
          <a:lstStyle/>
          <a:p>
            <a:r>
              <a:rPr lang="en-US" dirty="0">
                <a:solidFill>
                  <a:srgbClr val="023B40"/>
                </a:solidFill>
              </a:rPr>
              <a:t>Fee Implementation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ECA006-EEF5-1007-6059-96233572A71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88898" y="554037"/>
          <a:ext cx="9807575" cy="5802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23CF5-4D84-47FB-A9A1-363A833BA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1070B-E53E-4F23-90CF-57ED1B7E60C0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731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739B-1A53-40BC-86E1-25798BDB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A78A9-0F7E-4A4E-8506-B5FC44F9E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50" y="1875915"/>
            <a:ext cx="10177671" cy="3815443"/>
          </a:xfrm>
        </p:spPr>
        <p:txBody>
          <a:bodyPr>
            <a:normAutofit/>
          </a:bodyPr>
          <a:lstStyle/>
          <a:p>
            <a:r>
              <a:rPr lang="en-US" dirty="0"/>
              <a:t>The fees recover the costs of administration and operations for the Carp GSA</a:t>
            </a:r>
          </a:p>
          <a:p>
            <a:r>
              <a:rPr lang="en-US" dirty="0"/>
              <a:t>Any additional funding for Projects and Management Actions (PMAs) will be determined separately after GSP adoption and approval </a:t>
            </a:r>
          </a:p>
          <a:p>
            <a:r>
              <a:rPr lang="en-US" dirty="0"/>
              <a:t>Most common Single Family Residential property (around 1/5 acre) will see an annual charge of approximately $9</a:t>
            </a:r>
          </a:p>
          <a:p>
            <a:r>
              <a:rPr lang="en-US" dirty="0"/>
              <a:t>Most common Agricultural property (around 8 acres) will see an annual charge of approximately $372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B47A6-4825-4BA0-AE40-6B6594DEA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1070B-E53E-4F23-90CF-57ED1B7E60C0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288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739B-1A53-40BC-86E1-25798BDB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A78A9-0F7E-4A4E-8506-B5FC44F9E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50" y="1875915"/>
            <a:ext cx="10177671" cy="3815443"/>
          </a:xfrm>
        </p:spPr>
        <p:txBody>
          <a:bodyPr>
            <a:normAutofit/>
          </a:bodyPr>
          <a:lstStyle/>
          <a:p>
            <a:r>
              <a:rPr lang="en-US" dirty="0"/>
              <a:t>Proposed Board Adoption on June 29</a:t>
            </a:r>
          </a:p>
          <a:p>
            <a:r>
              <a:rPr lang="en-US" dirty="0"/>
              <a:t>Submission of charges to Counties July to August</a:t>
            </a:r>
          </a:p>
          <a:p>
            <a:r>
              <a:rPr lang="en-US" dirty="0"/>
              <a:t>First charges received in Fall of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B47A6-4825-4BA0-AE40-6B6594DEA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1070B-E53E-4F23-90CF-57ED1B7E60C0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502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CF3AE5-A66F-4C45-B270-2419D6CEA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9B4C4-9668-4182-941D-3274BECE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0582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27DEE-8029-4AAF-9F47-C97C4D2172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999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D7BE8-F754-4F33-89E4-EA3500EB2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54" y="1275229"/>
            <a:ext cx="6455677" cy="17983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EB890F-DF21-4899-BABA-7741BFB5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254" y="3403834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3DCCD5"/>
                </a:solidFill>
              </a:rPr>
              <a:t>Contacts: </a:t>
            </a:r>
            <a:br>
              <a:rPr lang="en-US" sz="1800" dirty="0">
                <a:solidFill>
                  <a:srgbClr val="3DCCD5"/>
                </a:solidFill>
              </a:rPr>
            </a:br>
            <a:br>
              <a:rPr lang="en-US" sz="1800" dirty="0">
                <a:solidFill>
                  <a:srgbClr val="3DCCD5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Kevin Kostiuk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213 262 9309 / kkostiuk@raftelis.com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rgbClr val="3DCCD5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Lindsay Roth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213 262 9313 / lroth@raftelis.com 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Gina DePinto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213 262 9314 / gdepinto@raftelis.com</a:t>
            </a:r>
          </a:p>
        </p:txBody>
      </p:sp>
    </p:spTree>
    <p:extLst>
      <p:ext uri="{BB962C8B-B14F-4D97-AF65-F5344CB8AC3E}">
        <p14:creationId xmlns:p14="http://schemas.microsoft.com/office/powerpoint/2010/main" val="182030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102ACE-CC94-46BB-BB84-AED498C62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9892B-6FB2-445D-B6A4-8332FBFF141C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69D14-3FF1-4106-B1DE-8E6AB9A3C2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402648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EF0A9-8779-01D3-6C6A-ECB7FADBA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472" y="0"/>
            <a:ext cx="1664352" cy="1664352"/>
          </a:xfrm>
          <a:prstGeom prst="rect">
            <a:avLst/>
          </a:prstGeom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99603" y="304466"/>
            <a:ext cx="10317214" cy="11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SGMA’s Goal is… </a:t>
            </a: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Sustainable Groundwater Management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915" y="1846573"/>
            <a:ext cx="108401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</a:t>
            </a:r>
            <a:r>
              <a:rPr lang="en-US" sz="2800" u="sng" dirty="0"/>
              <a:t>Sustainable GW Management = Avoiding “Undesirable Results”</a:t>
            </a:r>
            <a:endParaRPr lang="en-US" sz="2800" dirty="0"/>
          </a:p>
          <a:p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u="sng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BB39-CFF8-D796-148E-2AA1F0418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03" y="2825649"/>
            <a:ext cx="10535932" cy="2425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79C0A-50C5-6123-B501-92EB670A41A3}"/>
              </a:ext>
            </a:extLst>
          </p:cNvPr>
          <p:cNvSpPr txBox="1"/>
          <p:nvPr/>
        </p:nvSpPr>
        <p:spPr>
          <a:xfrm>
            <a:off x="3571393" y="5361038"/>
            <a:ext cx="404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SGMA definition of “Undesirable Results”</a:t>
            </a:r>
          </a:p>
        </p:txBody>
      </p:sp>
    </p:spTree>
    <p:extLst>
      <p:ext uri="{BB962C8B-B14F-4D97-AF65-F5344CB8AC3E}">
        <p14:creationId xmlns:p14="http://schemas.microsoft.com/office/powerpoint/2010/main" val="3361067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34CA45-5B68-465D-9267-1641CF08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Inflationary 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0196F-23CB-463A-A323-999D0271F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27DEE-8029-4AAF-9F47-C97C4D2172BB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E38E96-665A-458A-9EC0-C6AC2EA15E6E}"/>
              </a:ext>
            </a:extLst>
          </p:cNvPr>
          <p:cNvGraphicFramePr>
            <a:graphicFrameLocks noGrp="1"/>
          </p:cNvGraphicFramePr>
          <p:nvPr/>
        </p:nvGraphicFramePr>
        <p:xfrm>
          <a:off x="1748054" y="2291196"/>
          <a:ext cx="8347292" cy="2734928"/>
        </p:xfrm>
        <a:graphic>
          <a:graphicData uri="http://schemas.openxmlformats.org/drawingml/2006/table">
            <a:tbl>
              <a:tblPr/>
              <a:tblGrid>
                <a:gridCol w="2961942">
                  <a:extLst>
                    <a:ext uri="{9D8B030D-6E8A-4147-A177-3AD203B41FA5}">
                      <a16:colId xmlns:a16="http://schemas.microsoft.com/office/drawing/2014/main" val="3572922932"/>
                    </a:ext>
                  </a:extLst>
                </a:gridCol>
                <a:gridCol w="1077070">
                  <a:extLst>
                    <a:ext uri="{9D8B030D-6E8A-4147-A177-3AD203B41FA5}">
                      <a16:colId xmlns:a16="http://schemas.microsoft.com/office/drawing/2014/main" val="3625040822"/>
                    </a:ext>
                  </a:extLst>
                </a:gridCol>
                <a:gridCol w="1077070">
                  <a:extLst>
                    <a:ext uri="{9D8B030D-6E8A-4147-A177-3AD203B41FA5}">
                      <a16:colId xmlns:a16="http://schemas.microsoft.com/office/drawing/2014/main" val="1507634044"/>
                    </a:ext>
                  </a:extLst>
                </a:gridCol>
                <a:gridCol w="1077070">
                  <a:extLst>
                    <a:ext uri="{9D8B030D-6E8A-4147-A177-3AD203B41FA5}">
                      <a16:colId xmlns:a16="http://schemas.microsoft.com/office/drawing/2014/main" val="1819897482"/>
                    </a:ext>
                  </a:extLst>
                </a:gridCol>
                <a:gridCol w="1077070">
                  <a:extLst>
                    <a:ext uri="{9D8B030D-6E8A-4147-A177-3AD203B41FA5}">
                      <a16:colId xmlns:a16="http://schemas.microsoft.com/office/drawing/2014/main" val="3212738300"/>
                    </a:ext>
                  </a:extLst>
                </a:gridCol>
                <a:gridCol w="1077070">
                  <a:extLst>
                    <a:ext uri="{9D8B030D-6E8A-4147-A177-3AD203B41FA5}">
                      <a16:colId xmlns:a16="http://schemas.microsoft.com/office/drawing/2014/main" val="2306136038"/>
                    </a:ext>
                  </a:extLst>
                </a:gridCol>
              </a:tblGrid>
              <a:tr h="390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Inflationary Assumptions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740742"/>
                  </a:ext>
                </a:extLst>
              </a:tr>
              <a:tr h="390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3.00%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3.00%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3.00%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3.00%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604498"/>
                  </a:ext>
                </a:extLst>
              </a:tr>
              <a:tr h="390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Salary/COLA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2.00%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2.00%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2.00%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2.00%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2.00%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012984"/>
                  </a:ext>
                </a:extLst>
              </a:tr>
              <a:tr h="390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Salary/Employee Menefits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041900"/>
                  </a:ext>
                </a:extLst>
              </a:tr>
              <a:tr h="390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4.00%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4.00%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4.00%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4.00%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4.00%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8084"/>
                  </a:ext>
                </a:extLst>
              </a:tr>
              <a:tr h="390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Escalation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486688"/>
                  </a:ext>
                </a:extLst>
              </a:tr>
              <a:tr h="390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Interest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1.25%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1.25%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1.25%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1.25%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1.25%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385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573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Five-Year Financial Plan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27DEE-8029-4AAF-9F47-C97C4D2172B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969999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969999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635E41-3EF1-4427-B9B7-BC920CE51C76}"/>
              </a:ext>
            </a:extLst>
          </p:cNvPr>
          <p:cNvGraphicFramePr>
            <a:graphicFrameLocks noGrp="1"/>
          </p:cNvGraphicFramePr>
          <p:nvPr/>
        </p:nvGraphicFramePr>
        <p:xfrm>
          <a:off x="488272" y="1831876"/>
          <a:ext cx="10844453" cy="4228455"/>
        </p:xfrm>
        <a:graphic>
          <a:graphicData uri="http://schemas.openxmlformats.org/drawingml/2006/table">
            <a:tbl>
              <a:tblPr/>
              <a:tblGrid>
                <a:gridCol w="2660704">
                  <a:extLst>
                    <a:ext uri="{9D8B030D-6E8A-4147-A177-3AD203B41FA5}">
                      <a16:colId xmlns:a16="http://schemas.microsoft.com/office/drawing/2014/main" val="1923577363"/>
                    </a:ext>
                  </a:extLst>
                </a:gridCol>
                <a:gridCol w="1169107">
                  <a:extLst>
                    <a:ext uri="{9D8B030D-6E8A-4147-A177-3AD203B41FA5}">
                      <a16:colId xmlns:a16="http://schemas.microsoft.com/office/drawing/2014/main" val="776089031"/>
                    </a:ext>
                  </a:extLst>
                </a:gridCol>
                <a:gridCol w="1169107">
                  <a:extLst>
                    <a:ext uri="{9D8B030D-6E8A-4147-A177-3AD203B41FA5}">
                      <a16:colId xmlns:a16="http://schemas.microsoft.com/office/drawing/2014/main" val="1012622992"/>
                    </a:ext>
                  </a:extLst>
                </a:gridCol>
                <a:gridCol w="1169107">
                  <a:extLst>
                    <a:ext uri="{9D8B030D-6E8A-4147-A177-3AD203B41FA5}">
                      <a16:colId xmlns:a16="http://schemas.microsoft.com/office/drawing/2014/main" val="1363372052"/>
                    </a:ext>
                  </a:extLst>
                </a:gridCol>
                <a:gridCol w="1169107">
                  <a:extLst>
                    <a:ext uri="{9D8B030D-6E8A-4147-A177-3AD203B41FA5}">
                      <a16:colId xmlns:a16="http://schemas.microsoft.com/office/drawing/2014/main" val="2556795989"/>
                    </a:ext>
                  </a:extLst>
                </a:gridCol>
                <a:gridCol w="1169107">
                  <a:extLst>
                    <a:ext uri="{9D8B030D-6E8A-4147-A177-3AD203B41FA5}">
                      <a16:colId xmlns:a16="http://schemas.microsoft.com/office/drawing/2014/main" val="2694245692"/>
                    </a:ext>
                  </a:extLst>
                </a:gridCol>
                <a:gridCol w="1169107">
                  <a:extLst>
                    <a:ext uri="{9D8B030D-6E8A-4147-A177-3AD203B41FA5}">
                      <a16:colId xmlns:a16="http://schemas.microsoft.com/office/drawing/2014/main" val="1086245509"/>
                    </a:ext>
                  </a:extLst>
                </a:gridCol>
                <a:gridCol w="1169107">
                  <a:extLst>
                    <a:ext uri="{9D8B030D-6E8A-4147-A177-3AD203B41FA5}">
                      <a16:colId xmlns:a16="http://schemas.microsoft.com/office/drawing/2014/main" val="744479364"/>
                    </a:ext>
                  </a:extLst>
                </a:gridCol>
              </a:tblGrid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62687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983680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$55,270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$41,616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$42,448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$43,297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$44,163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751695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Temporary Labor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893012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Quality Testing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$8,085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$10,000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$10,815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$11,139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$11,474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$11,818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883352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Reporting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$6,500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$6,825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$7,030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$7,241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$7,458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$7,682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049248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Directors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$3,000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$3,150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$3,245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$3,442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$3,545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282714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$2,500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497377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Groundwater Professional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$42,165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$54,075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$55,697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$57,368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$59,089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316804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Professional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$560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$10,000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$10,815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$11,139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$11,474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$11,818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251947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Professional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$754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$37,000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$38,850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$41,216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$42,452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$43,726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16338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Expense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$1,318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$1,700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222885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 Direct Charge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518809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$16,754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$17,215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$17,690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$18,178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$18,680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949197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$108,152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$160,700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$189,589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$194,668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$199,892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$205,262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$210,785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342542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766343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Reimbursement to CVWD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$133,333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$133,333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$133,333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111683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336826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Reserve Funding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$25,658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$26,348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$27,058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$27,788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457407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08695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Revenue Requirement (Costs)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$348,580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$354,350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$360,283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$233,050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$210,785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503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207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34CA45-5B68-465D-9267-1641CF08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Annual Fee Impact (Year 1), by Size Category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0196F-23CB-463A-A323-999D0271F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27DEE-8029-4AAF-9F47-C97C4D2172BB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901606-EEA7-45BB-9D31-E9A660C6CDB9}"/>
              </a:ext>
            </a:extLst>
          </p:cNvPr>
          <p:cNvGraphicFramePr>
            <a:graphicFrameLocks noGrp="1"/>
          </p:cNvGraphicFramePr>
          <p:nvPr/>
        </p:nvGraphicFramePr>
        <p:xfrm>
          <a:off x="779318" y="2562713"/>
          <a:ext cx="10661070" cy="2600416"/>
        </p:xfrm>
        <a:graphic>
          <a:graphicData uri="http://schemas.openxmlformats.org/drawingml/2006/table">
            <a:tbl>
              <a:tblPr/>
              <a:tblGrid>
                <a:gridCol w="1730026">
                  <a:extLst>
                    <a:ext uri="{9D8B030D-6E8A-4147-A177-3AD203B41FA5}">
                      <a16:colId xmlns:a16="http://schemas.microsoft.com/office/drawing/2014/main" val="1409591173"/>
                    </a:ext>
                  </a:extLst>
                </a:gridCol>
                <a:gridCol w="1013550">
                  <a:extLst>
                    <a:ext uri="{9D8B030D-6E8A-4147-A177-3AD203B41FA5}">
                      <a16:colId xmlns:a16="http://schemas.microsoft.com/office/drawing/2014/main" val="2157670319"/>
                    </a:ext>
                  </a:extLst>
                </a:gridCol>
                <a:gridCol w="1013550">
                  <a:extLst>
                    <a:ext uri="{9D8B030D-6E8A-4147-A177-3AD203B41FA5}">
                      <a16:colId xmlns:a16="http://schemas.microsoft.com/office/drawing/2014/main" val="1142893998"/>
                    </a:ext>
                  </a:extLst>
                </a:gridCol>
                <a:gridCol w="1090067">
                  <a:extLst>
                    <a:ext uri="{9D8B030D-6E8A-4147-A177-3AD203B41FA5}">
                      <a16:colId xmlns:a16="http://schemas.microsoft.com/office/drawing/2014/main" val="2144097945"/>
                    </a:ext>
                  </a:extLst>
                </a:gridCol>
                <a:gridCol w="1161455">
                  <a:extLst>
                    <a:ext uri="{9D8B030D-6E8A-4147-A177-3AD203B41FA5}">
                      <a16:colId xmlns:a16="http://schemas.microsoft.com/office/drawing/2014/main" val="2552479643"/>
                    </a:ext>
                  </a:extLst>
                </a:gridCol>
                <a:gridCol w="939000">
                  <a:extLst>
                    <a:ext uri="{9D8B030D-6E8A-4147-A177-3AD203B41FA5}">
                      <a16:colId xmlns:a16="http://schemas.microsoft.com/office/drawing/2014/main" val="1844647739"/>
                    </a:ext>
                  </a:extLst>
                </a:gridCol>
                <a:gridCol w="1013550">
                  <a:extLst>
                    <a:ext uri="{9D8B030D-6E8A-4147-A177-3AD203B41FA5}">
                      <a16:colId xmlns:a16="http://schemas.microsoft.com/office/drawing/2014/main" val="2882354678"/>
                    </a:ext>
                  </a:extLst>
                </a:gridCol>
                <a:gridCol w="1013550">
                  <a:extLst>
                    <a:ext uri="{9D8B030D-6E8A-4147-A177-3AD203B41FA5}">
                      <a16:colId xmlns:a16="http://schemas.microsoft.com/office/drawing/2014/main" val="3990815259"/>
                    </a:ext>
                  </a:extLst>
                </a:gridCol>
                <a:gridCol w="843161">
                  <a:extLst>
                    <a:ext uri="{9D8B030D-6E8A-4147-A177-3AD203B41FA5}">
                      <a16:colId xmlns:a16="http://schemas.microsoft.com/office/drawing/2014/main" val="2565576969"/>
                    </a:ext>
                  </a:extLst>
                </a:gridCol>
                <a:gridCol w="843161">
                  <a:extLst>
                    <a:ext uri="{9D8B030D-6E8A-4147-A177-3AD203B41FA5}">
                      <a16:colId xmlns:a16="http://schemas.microsoft.com/office/drawing/2014/main" val="3774029984"/>
                    </a:ext>
                  </a:extLst>
                </a:gridCol>
              </a:tblGrid>
              <a:tr h="325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Parcel Size (Acres)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SFR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MFR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Agriculture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Commercial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Institution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Vacant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Misc.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458308"/>
                  </a:ext>
                </a:extLst>
              </a:tr>
              <a:tr h="325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Small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$48.67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381099"/>
                  </a:ext>
                </a:extLst>
              </a:tr>
              <a:tr h="325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$192.00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$19.92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313568"/>
                  </a:ext>
                </a:extLst>
              </a:tr>
              <a:tr h="325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$372.00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$16.80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$72.77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$32.72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$34.60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$123.11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366216"/>
                  </a:ext>
                </a:extLst>
              </a:tr>
              <a:tr h="325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$677.28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$55.20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$372.19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$105.86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$52.94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$123.60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396309"/>
                  </a:ext>
                </a:extLst>
              </a:tr>
              <a:tr h="325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Large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$1,209.02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$157.97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$538.70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$298.69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$179.76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$425.47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557783"/>
                  </a:ext>
                </a:extLst>
              </a:tr>
              <a:tr h="325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$1,610.40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$1,085.83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$6,553.92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$5,889.60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$1,050.72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$1,806.72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$5,436.48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$847.20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$217.80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364618"/>
                  </a:ext>
                </a:extLst>
              </a:tr>
              <a:tr h="325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$24.58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$563.46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$88.42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$203.46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$132.81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$101.52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$117.74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$123.11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2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305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 Acreage – Land Use Classifications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Raftelis consolidated county land use codes to summarize similar classifications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27DEE-8029-4AAF-9F47-C97C4D2172B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969999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969999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84B08D-2566-4BA3-B537-FCCD6958031C}"/>
              </a:ext>
            </a:extLst>
          </p:cNvPr>
          <p:cNvGraphicFramePr>
            <a:graphicFrameLocks noGrp="1"/>
          </p:cNvGraphicFramePr>
          <p:nvPr/>
        </p:nvGraphicFramePr>
        <p:xfrm>
          <a:off x="290925" y="3421004"/>
          <a:ext cx="11603522" cy="2862420"/>
        </p:xfrm>
        <a:graphic>
          <a:graphicData uri="http://schemas.openxmlformats.org/drawingml/2006/table">
            <a:tbl>
              <a:tblPr/>
              <a:tblGrid>
                <a:gridCol w="2404069">
                  <a:extLst>
                    <a:ext uri="{9D8B030D-6E8A-4147-A177-3AD203B41FA5}">
                      <a16:colId xmlns:a16="http://schemas.microsoft.com/office/drawing/2014/main" val="2963621927"/>
                    </a:ext>
                  </a:extLst>
                </a:gridCol>
                <a:gridCol w="907658">
                  <a:extLst>
                    <a:ext uri="{9D8B030D-6E8A-4147-A177-3AD203B41FA5}">
                      <a16:colId xmlns:a16="http://schemas.microsoft.com/office/drawing/2014/main" val="1155864908"/>
                    </a:ext>
                  </a:extLst>
                </a:gridCol>
                <a:gridCol w="907658">
                  <a:extLst>
                    <a:ext uri="{9D8B030D-6E8A-4147-A177-3AD203B41FA5}">
                      <a16:colId xmlns:a16="http://schemas.microsoft.com/office/drawing/2014/main" val="813009680"/>
                    </a:ext>
                  </a:extLst>
                </a:gridCol>
                <a:gridCol w="907658">
                  <a:extLst>
                    <a:ext uri="{9D8B030D-6E8A-4147-A177-3AD203B41FA5}">
                      <a16:colId xmlns:a16="http://schemas.microsoft.com/office/drawing/2014/main" val="605272839"/>
                    </a:ext>
                  </a:extLst>
                </a:gridCol>
                <a:gridCol w="994984">
                  <a:extLst>
                    <a:ext uri="{9D8B030D-6E8A-4147-A177-3AD203B41FA5}">
                      <a16:colId xmlns:a16="http://schemas.microsoft.com/office/drawing/2014/main" val="3623930334"/>
                    </a:ext>
                  </a:extLst>
                </a:gridCol>
                <a:gridCol w="1060145">
                  <a:extLst>
                    <a:ext uri="{9D8B030D-6E8A-4147-A177-3AD203B41FA5}">
                      <a16:colId xmlns:a16="http://schemas.microsoft.com/office/drawing/2014/main" val="3164193694"/>
                    </a:ext>
                  </a:extLst>
                </a:gridCol>
                <a:gridCol w="907658">
                  <a:extLst>
                    <a:ext uri="{9D8B030D-6E8A-4147-A177-3AD203B41FA5}">
                      <a16:colId xmlns:a16="http://schemas.microsoft.com/office/drawing/2014/main" val="667300981"/>
                    </a:ext>
                  </a:extLst>
                </a:gridCol>
                <a:gridCol w="986968">
                  <a:extLst>
                    <a:ext uri="{9D8B030D-6E8A-4147-A177-3AD203B41FA5}">
                      <a16:colId xmlns:a16="http://schemas.microsoft.com/office/drawing/2014/main" val="1453456258"/>
                    </a:ext>
                  </a:extLst>
                </a:gridCol>
                <a:gridCol w="907658">
                  <a:extLst>
                    <a:ext uri="{9D8B030D-6E8A-4147-A177-3AD203B41FA5}">
                      <a16:colId xmlns:a16="http://schemas.microsoft.com/office/drawing/2014/main" val="652457228"/>
                    </a:ext>
                  </a:extLst>
                </a:gridCol>
                <a:gridCol w="907658">
                  <a:extLst>
                    <a:ext uri="{9D8B030D-6E8A-4147-A177-3AD203B41FA5}">
                      <a16:colId xmlns:a16="http://schemas.microsoft.com/office/drawing/2014/main" val="2928073696"/>
                    </a:ext>
                  </a:extLst>
                </a:gridCol>
                <a:gridCol w="711408">
                  <a:extLst>
                    <a:ext uri="{9D8B030D-6E8A-4147-A177-3AD203B41FA5}">
                      <a16:colId xmlns:a16="http://schemas.microsoft.com/office/drawing/2014/main" val="1168738847"/>
                    </a:ext>
                  </a:extLst>
                </a:gridCol>
              </a:tblGrid>
              <a:tr h="71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Summary Statistics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SFR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MFR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Agriculture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Commercial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Institution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Vacant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Misc.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28933"/>
                  </a:ext>
                </a:extLst>
              </a:tr>
              <a:tr h="71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Unique Parcel Count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987069"/>
                  </a:ext>
                </a:extLst>
              </a:tr>
              <a:tr h="71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Carpinteria GSA Acreage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811007"/>
                  </a:ext>
                </a:extLst>
              </a:tr>
              <a:tr h="71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Size (Acres)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364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756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Classifications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Parcel size in acres by percentile, maximum, and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27DEE-8029-4AAF-9F47-C97C4D2172B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969999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969999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673732-75E3-4F14-9263-CF0DD5748715}"/>
              </a:ext>
            </a:extLst>
          </p:cNvPr>
          <p:cNvGraphicFramePr>
            <a:graphicFrameLocks noGrp="1"/>
          </p:cNvGraphicFramePr>
          <p:nvPr/>
        </p:nvGraphicFramePr>
        <p:xfrm>
          <a:off x="451110" y="2972600"/>
          <a:ext cx="11283152" cy="2478644"/>
        </p:xfrm>
        <a:graphic>
          <a:graphicData uri="http://schemas.openxmlformats.org/drawingml/2006/table">
            <a:tbl>
              <a:tblPr/>
              <a:tblGrid>
                <a:gridCol w="2249762">
                  <a:extLst>
                    <a:ext uri="{9D8B030D-6E8A-4147-A177-3AD203B41FA5}">
                      <a16:colId xmlns:a16="http://schemas.microsoft.com/office/drawing/2014/main" val="3735880465"/>
                    </a:ext>
                  </a:extLst>
                </a:gridCol>
                <a:gridCol w="937657">
                  <a:extLst>
                    <a:ext uri="{9D8B030D-6E8A-4147-A177-3AD203B41FA5}">
                      <a16:colId xmlns:a16="http://schemas.microsoft.com/office/drawing/2014/main" val="1674004433"/>
                    </a:ext>
                  </a:extLst>
                </a:gridCol>
                <a:gridCol w="858057">
                  <a:extLst>
                    <a:ext uri="{9D8B030D-6E8A-4147-A177-3AD203B41FA5}">
                      <a16:colId xmlns:a16="http://schemas.microsoft.com/office/drawing/2014/main" val="1810824867"/>
                    </a:ext>
                  </a:extLst>
                </a:gridCol>
                <a:gridCol w="840743">
                  <a:extLst>
                    <a:ext uri="{9D8B030D-6E8A-4147-A177-3AD203B41FA5}">
                      <a16:colId xmlns:a16="http://schemas.microsoft.com/office/drawing/2014/main" val="980048096"/>
                    </a:ext>
                  </a:extLst>
                </a:gridCol>
                <a:gridCol w="1041065">
                  <a:extLst>
                    <a:ext uri="{9D8B030D-6E8A-4147-A177-3AD203B41FA5}">
                      <a16:colId xmlns:a16="http://schemas.microsoft.com/office/drawing/2014/main" val="3043209360"/>
                    </a:ext>
                  </a:extLst>
                </a:gridCol>
                <a:gridCol w="1109244">
                  <a:extLst>
                    <a:ext uri="{9D8B030D-6E8A-4147-A177-3AD203B41FA5}">
                      <a16:colId xmlns:a16="http://schemas.microsoft.com/office/drawing/2014/main" val="2015623562"/>
                    </a:ext>
                  </a:extLst>
                </a:gridCol>
                <a:gridCol w="849400">
                  <a:extLst>
                    <a:ext uri="{9D8B030D-6E8A-4147-A177-3AD203B41FA5}">
                      <a16:colId xmlns:a16="http://schemas.microsoft.com/office/drawing/2014/main" val="2601007538"/>
                    </a:ext>
                  </a:extLst>
                </a:gridCol>
                <a:gridCol w="1032678">
                  <a:extLst>
                    <a:ext uri="{9D8B030D-6E8A-4147-A177-3AD203B41FA5}">
                      <a16:colId xmlns:a16="http://schemas.microsoft.com/office/drawing/2014/main" val="699915509"/>
                    </a:ext>
                  </a:extLst>
                </a:gridCol>
                <a:gridCol w="849400">
                  <a:extLst>
                    <a:ext uri="{9D8B030D-6E8A-4147-A177-3AD203B41FA5}">
                      <a16:colId xmlns:a16="http://schemas.microsoft.com/office/drawing/2014/main" val="2666315738"/>
                    </a:ext>
                  </a:extLst>
                </a:gridCol>
                <a:gridCol w="849400">
                  <a:extLst>
                    <a:ext uri="{9D8B030D-6E8A-4147-A177-3AD203B41FA5}">
                      <a16:colId xmlns:a16="http://schemas.microsoft.com/office/drawing/2014/main" val="2909784044"/>
                    </a:ext>
                  </a:extLst>
                </a:gridCol>
                <a:gridCol w="665746">
                  <a:extLst>
                    <a:ext uri="{9D8B030D-6E8A-4147-A177-3AD203B41FA5}">
                      <a16:colId xmlns:a16="http://schemas.microsoft.com/office/drawing/2014/main" val="2721660101"/>
                    </a:ext>
                  </a:extLst>
                </a:gridCol>
              </a:tblGrid>
              <a:tr h="55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Parcel Size (Acres)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Percentile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SFR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MFR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Agriculture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Commercial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Institution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Vacant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Misc.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827100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Small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256205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976513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597003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599915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Large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378220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67293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933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013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 versus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Proposition 26: Everything is a tax under the California Constitution Article XIII C, section 1, except: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US" dirty="0"/>
              <a:t>Fees for benefits and privileges (parking permits)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US" dirty="0"/>
              <a:t>Fees for service or products (wholesale water)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US" dirty="0"/>
              <a:t>Reasonable regulatory fee (building permits)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US" dirty="0"/>
              <a:t>Fee for use of government property (park entrance fees)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US" dirty="0"/>
              <a:t>Fines and penalties (parking fines)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US" dirty="0"/>
              <a:t>Conditions of property development (capacity fees)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US" dirty="0"/>
              <a:t>Assessments and property-related fees subject to Proposition 218 (water rates)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27DEE-8029-4AAF-9F47-C97C4D2172B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969999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969999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77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CB25F-847A-4310-B6ED-9552671F0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92" y="1"/>
            <a:ext cx="1664208" cy="1664208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3680" y="2730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br>
              <a:rPr lang="en-US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1872" y="208662"/>
            <a:ext cx="9741408" cy="11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r>
              <a:rPr lang="en-US" sz="3600" i="1" dirty="0">
                <a:solidFill>
                  <a:schemeClr val="tx2"/>
                </a:solidFill>
              </a:rPr>
              <a:t>Where is Carpinteria Groundwater Basin (CGB)?</a:t>
            </a:r>
          </a:p>
        </p:txBody>
      </p:sp>
      <p:pic>
        <p:nvPicPr>
          <p:cNvPr id="14" name="Picture 13" descr="A picture containing tree&#10;&#10;Description automatically generated">
            <a:extLst>
              <a:ext uri="{FF2B5EF4-FFF2-40B4-BE49-F238E27FC236}">
                <a16:creationId xmlns:a16="http://schemas.microsoft.com/office/drawing/2014/main" id="{D231B364-AE8E-68AA-B6D0-84E4EE5F4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9076" y="1181338"/>
            <a:ext cx="10616420" cy="5676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FB1BB2-472D-7EBD-A87F-5A3D821C4D57}"/>
              </a:ext>
            </a:extLst>
          </p:cNvPr>
          <p:cNvSpPr txBox="1"/>
          <p:nvPr/>
        </p:nvSpPr>
        <p:spPr>
          <a:xfrm>
            <a:off x="1283855" y="5772727"/>
            <a:ext cx="153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pc="300" dirty="0">
                <a:solidFill>
                  <a:schemeClr val="bg1"/>
                </a:solidFill>
              </a:rPr>
              <a:t>Pacific Ocean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44B00-F3A7-9109-1850-84F9042EF583}"/>
              </a:ext>
            </a:extLst>
          </p:cNvPr>
          <p:cNvSpPr txBox="1"/>
          <p:nvPr/>
        </p:nvSpPr>
        <p:spPr>
          <a:xfrm>
            <a:off x="4191700" y="1231384"/>
            <a:ext cx="294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pc="300" dirty="0">
                <a:solidFill>
                  <a:schemeClr val="bg1"/>
                </a:solidFill>
              </a:rPr>
              <a:t>Santa Barbara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5C6DC3-1B52-F488-C9B7-A3990EC97001}"/>
              </a:ext>
            </a:extLst>
          </p:cNvPr>
          <p:cNvSpPr txBox="1"/>
          <p:nvPr/>
        </p:nvSpPr>
        <p:spPr>
          <a:xfrm>
            <a:off x="7135134" y="3123643"/>
            <a:ext cx="209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pc="300" dirty="0">
                <a:solidFill>
                  <a:schemeClr val="bg1"/>
                </a:solidFill>
              </a:rPr>
              <a:t>Ventura County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C112F-8CF9-239A-2313-1378CA5135D1}"/>
              </a:ext>
            </a:extLst>
          </p:cNvPr>
          <p:cNvSpPr txBox="1"/>
          <p:nvPr/>
        </p:nvSpPr>
        <p:spPr>
          <a:xfrm>
            <a:off x="2877424" y="4799057"/>
            <a:ext cx="354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Carpinteria Groundwater Basin</a:t>
            </a:r>
          </a:p>
        </p:txBody>
      </p:sp>
    </p:spTree>
    <p:extLst>
      <p:ext uri="{BB962C8B-B14F-4D97-AF65-F5344CB8AC3E}">
        <p14:creationId xmlns:p14="http://schemas.microsoft.com/office/powerpoint/2010/main" val="93983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CB25F-847A-4310-B6ED-9552671F0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92" y="1"/>
            <a:ext cx="1664208" cy="1664208"/>
          </a:xfrm>
          <a:prstGeom prst="rect">
            <a:avLst/>
          </a:prstGeom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1872" y="208662"/>
            <a:ext cx="7943897" cy="182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r>
              <a:rPr lang="en-US" sz="3600" dirty="0">
                <a:solidFill>
                  <a:schemeClr val="tx2"/>
                </a:solidFill>
              </a:rPr>
              <a:t>Why is Managing Groundwater important for Carpinteria Valley?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A9C12B-67E6-AC5B-301A-55FAA81CF470}"/>
              </a:ext>
            </a:extLst>
          </p:cNvPr>
          <p:cNvSpPr txBox="1"/>
          <p:nvPr/>
        </p:nvSpPr>
        <p:spPr>
          <a:xfrm>
            <a:off x="142613" y="1877444"/>
            <a:ext cx="70551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The local groundwater resource provides  around 25% of Carpinteria Valley Water District’s water supply annually.</a:t>
            </a:r>
          </a:p>
          <a:p>
            <a:pPr marL="342900" indent="-342900">
              <a:buAutoNum type="arabicPeriod"/>
            </a:pPr>
            <a:r>
              <a:rPr lang="en-US" sz="2800" dirty="0"/>
              <a:t>The local groundwater resource provides about 2/3 of water pumped for private agriculture in Carpinteria Valley and portions of Ventura County.</a:t>
            </a:r>
          </a:p>
          <a:p>
            <a:pPr marL="342900" indent="-342900">
              <a:buAutoNum type="arabicPeriod"/>
            </a:pPr>
            <a:r>
              <a:rPr lang="en-US" sz="2800" dirty="0"/>
              <a:t>Groundwater provides benefits to the ecosystem in Carpinteria.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CCA75-38DE-A829-B99C-542ED9D8C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143" y="2460153"/>
            <a:ext cx="6118288" cy="439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3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EF0A9-8779-01D3-6C6A-ECB7FADBA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472" y="0"/>
            <a:ext cx="1664352" cy="1664352"/>
          </a:xfrm>
          <a:prstGeom prst="rect">
            <a:avLst/>
          </a:prstGeom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-1065487" y="279188"/>
            <a:ext cx="10317214" cy="11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What Does SGMA Require of </a:t>
            </a: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High &amp; Medium Priority Basins?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491" y="2177037"/>
            <a:ext cx="875997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en-US" sz="2800" dirty="0"/>
              <a:t>Form a </a:t>
            </a:r>
            <a:r>
              <a:rPr lang="en-US" sz="2800" u="sng" dirty="0"/>
              <a:t>G</a:t>
            </a:r>
            <a:r>
              <a:rPr lang="en-US" sz="2800" dirty="0"/>
              <a:t>roundwater </a:t>
            </a:r>
            <a:r>
              <a:rPr lang="en-US" sz="2800" u="sng" dirty="0"/>
              <a:t>S</a:t>
            </a:r>
            <a:r>
              <a:rPr lang="en-US" sz="2800" dirty="0"/>
              <a:t>ustainability </a:t>
            </a:r>
            <a:r>
              <a:rPr lang="en-US" sz="2800" u="sng" dirty="0"/>
              <a:t>A</a:t>
            </a:r>
            <a:r>
              <a:rPr lang="en-US" sz="2800" dirty="0"/>
              <a:t>gency (GSA)</a:t>
            </a:r>
          </a:p>
          <a:p>
            <a:pPr lvl="1"/>
            <a:r>
              <a:rPr lang="en-US" sz="2400" dirty="0"/>
              <a:t> </a:t>
            </a:r>
            <a:r>
              <a:rPr lang="en-US" dirty="0"/>
              <a:t>Within 2 years after basin prioritization. (2019)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/>
              <a:t>Adopt a </a:t>
            </a:r>
            <a:r>
              <a:rPr lang="en-US" sz="2800" u="sng" dirty="0"/>
              <a:t>G</a:t>
            </a:r>
            <a:r>
              <a:rPr lang="en-US" sz="2800" dirty="0"/>
              <a:t>roundwater </a:t>
            </a:r>
            <a:r>
              <a:rPr lang="en-US" sz="2800" u="sng" dirty="0"/>
              <a:t>S</a:t>
            </a:r>
            <a:r>
              <a:rPr lang="en-US" sz="2800" dirty="0"/>
              <a:t>ustainability </a:t>
            </a:r>
            <a:r>
              <a:rPr lang="en-US" sz="2800" u="sng" dirty="0"/>
              <a:t>P</a:t>
            </a:r>
            <a:r>
              <a:rPr lang="en-US" sz="2800" dirty="0"/>
              <a:t>lan (GSP)</a:t>
            </a:r>
          </a:p>
          <a:p>
            <a:pPr lvl="1"/>
            <a:r>
              <a:rPr lang="en-US" sz="2400" dirty="0"/>
              <a:t> </a:t>
            </a:r>
            <a:r>
              <a:rPr lang="en-US" dirty="0"/>
              <a:t>No More than 5 years after basin reprioritization (2024)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/>
              <a:t>Achieve Sustainable Groundwater Management</a:t>
            </a:r>
          </a:p>
          <a:p>
            <a:pPr lvl="1"/>
            <a:r>
              <a:rPr lang="en-US" sz="2400" dirty="0"/>
              <a:t> </a:t>
            </a:r>
            <a:r>
              <a:rPr lang="en-US" dirty="0"/>
              <a:t>20 years following GSP adoption (2044)</a:t>
            </a:r>
          </a:p>
          <a:p>
            <a:pPr lvl="1"/>
            <a:endParaRPr lang="en-US" dirty="0"/>
          </a:p>
          <a:p>
            <a:pPr marL="502920" indent="-457200">
              <a:buFont typeface="Wingdings" panose="05000000000000000000" pitchFamily="2" charset="2"/>
              <a:buChar char="v"/>
            </a:pPr>
            <a:r>
              <a:rPr lang="en-US" sz="2800" dirty="0"/>
              <a:t>State will intervene if local agency implementation fails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u="sng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0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97408" y="164429"/>
            <a:ext cx="9811512" cy="11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r>
              <a:rPr lang="en-US" sz="3600" dirty="0">
                <a:solidFill>
                  <a:schemeClr val="tx2"/>
                </a:solidFill>
              </a:rPr>
              <a:t>Carpinteria Groundwater Basin under SGMA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804" y="1139876"/>
            <a:ext cx="11257788" cy="735586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1"/>
            <a:r>
              <a:rPr lang="en-US" sz="2800" dirty="0"/>
              <a:t>Background;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Carpinteria Basin was designated High Priority by State in 2019</a:t>
            </a:r>
          </a:p>
          <a:p>
            <a:pPr lvl="2"/>
            <a:r>
              <a:rPr lang="en-US" sz="2800" dirty="0"/>
              <a:t> -Due to importance of groundwater in Carpinteria Valley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Carpinteria GSA (CGSA) was formed in 2020 through a Joint Powers Authority Agreement (JPA).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Carpinteria GSA is a separate agency from CVWD.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EB2DA3-9D68-633E-DEAD-6CC1293F1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0820" y="0"/>
            <a:ext cx="1664352" cy="166435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6E597E8-FA6A-45BC-7D50-1A8A023050BE}"/>
              </a:ext>
            </a:extLst>
          </p:cNvPr>
          <p:cNvGrpSpPr/>
          <p:nvPr/>
        </p:nvGrpSpPr>
        <p:grpSpPr>
          <a:xfrm>
            <a:off x="2652431" y="3627343"/>
            <a:ext cx="6236207" cy="1958467"/>
            <a:chOff x="2459736" y="4442333"/>
            <a:chExt cx="6236207" cy="195846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2FD78C-62AC-D788-0045-88F3735DE0A6}"/>
                </a:ext>
              </a:extLst>
            </p:cNvPr>
            <p:cNvSpPr/>
            <p:nvPr/>
          </p:nvSpPr>
          <p:spPr>
            <a:xfrm>
              <a:off x="2459736" y="4442333"/>
              <a:ext cx="6236207" cy="19584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CARPINTERIA GSA MEMBERS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C878E5E-CB45-A279-A337-DCD9DAB6AFC8}"/>
                </a:ext>
              </a:extLst>
            </p:cNvPr>
            <p:cNvGrpSpPr/>
            <p:nvPr/>
          </p:nvGrpSpPr>
          <p:grpSpPr>
            <a:xfrm>
              <a:off x="2613725" y="5010463"/>
              <a:ext cx="5957575" cy="1298864"/>
              <a:chOff x="1168973" y="4678217"/>
              <a:chExt cx="5957575" cy="1298864"/>
            </a:xfrm>
          </p:grpSpPr>
          <p:pic>
            <p:nvPicPr>
              <p:cNvPr id="8" name="Picture 7" descr="County Seal Color - Ventura County">
                <a:extLst>
                  <a:ext uri="{FF2B5EF4-FFF2-40B4-BE49-F238E27FC236}">
                    <a16:creationId xmlns:a16="http://schemas.microsoft.com/office/drawing/2014/main" id="{1FF50053-0B34-6630-A1FF-16CAE7481618}"/>
                  </a:ext>
                </a:extLst>
              </p:cNvPr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68973" y="4678217"/>
                <a:ext cx="1293669" cy="1298864"/>
              </a:xfrm>
              <a:prstGeom prst="rect">
                <a:avLst/>
              </a:prstGeom>
              <a:noFill/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F91EF4D-4F8F-F98A-39BA-6AD78BCEC9C7}"/>
                  </a:ext>
                </a:extLst>
              </p:cNvPr>
              <p:cNvPicPr/>
              <p:nvPr/>
            </p:nvPicPr>
            <p:blipFill>
              <a:blip r:embed="rId5" r:link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747227" y="4678217"/>
                <a:ext cx="1304449" cy="1298863"/>
              </a:xfrm>
              <a:prstGeom prst="rect">
                <a:avLst/>
              </a:prstGeom>
              <a:noFill/>
            </p:spPr>
          </p:pic>
          <p:pic>
            <p:nvPicPr>
              <p:cNvPr id="10" name="Picture 9" descr="Image result for city of carpinteria logo&quot;">
                <a:extLst>
                  <a:ext uri="{FF2B5EF4-FFF2-40B4-BE49-F238E27FC236}">
                    <a16:creationId xmlns:a16="http://schemas.microsoft.com/office/drawing/2014/main" id="{F6644ED1-5DB6-2F50-21F3-5484E2539242}"/>
                  </a:ext>
                </a:extLst>
              </p:cNvPr>
              <p:cNvPicPr/>
              <p:nvPr/>
            </p:nvPicPr>
            <p:blipFill>
              <a:blip r:embed="rId7" r:link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36261" y="4678217"/>
                <a:ext cx="1304449" cy="1298863"/>
              </a:xfrm>
              <a:prstGeom prst="rect">
                <a:avLst/>
              </a:prstGeom>
              <a:noFill/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31E65BE-236B-2A17-072A-02EA8C34F3B6}"/>
                  </a:ext>
                </a:extLst>
              </p:cNvPr>
              <p:cNvPicPr/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36" t="5145" r="76070" b="38043"/>
              <a:stretch/>
            </p:blipFill>
            <p:spPr bwMode="auto">
              <a:xfrm>
                <a:off x="5925295" y="4742538"/>
                <a:ext cx="1201253" cy="1234542"/>
              </a:xfrm>
              <a:prstGeom prst="rect">
                <a:avLst/>
              </a:prstGeom>
              <a:noFill/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1954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EF0A9-8779-01D3-6C6A-ECB7FADBA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472" y="0"/>
            <a:ext cx="1664352" cy="1664352"/>
          </a:xfrm>
          <a:prstGeom prst="rect">
            <a:avLst/>
          </a:prstGeom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99603" y="304466"/>
            <a:ext cx="10317214" cy="11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r>
              <a:rPr lang="en-US" sz="3600" dirty="0">
                <a:solidFill>
                  <a:schemeClr val="tx2"/>
                </a:solidFill>
              </a:rPr>
              <a:t>Carpinteria Groundwater Basin under SGMA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936" y="1410441"/>
            <a:ext cx="1084012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GSA Responsibilities?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Develop, adopt, and implement a GSP to achieve sustainable groundwater management withing 20 years.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Groundwater monitoring and annual reporting to DWR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Review and update GSP every 5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Continued Stakeholder outreach and engagement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Implement Management Actions, if necessary to achieve sustainability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u="sng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3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804" y="1139876"/>
            <a:ext cx="1151839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u="sng" dirty="0"/>
          </a:p>
          <a:p>
            <a:r>
              <a:rPr lang="en-US" sz="2800" i="1" u="sng" dirty="0"/>
              <a:t>Funding?</a:t>
            </a:r>
          </a:p>
          <a:p>
            <a:endParaRPr lang="en-US" sz="2800" i="1" u="sng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GSP development is primarily funded through a State grant program ($1.9M)</a:t>
            </a:r>
          </a:p>
          <a:p>
            <a:pPr lvl="1"/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GSA Operations funded using loans from CVWD for FY 21 &amp; FY 22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GSA Fee being developed to support ongoing GSA operations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u="sng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93BDE-13BC-3402-9655-CA9822942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648" y="30886"/>
            <a:ext cx="1664352" cy="16643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1AC485-15E2-5A6A-C6EF-BB82778E7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56" y="310075"/>
            <a:ext cx="9811512" cy="11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r>
              <a:rPr lang="en-US" sz="3600" dirty="0">
                <a:solidFill>
                  <a:schemeClr val="tx2"/>
                </a:solidFill>
              </a:rPr>
              <a:t>Carpinteria Groundwater Basin under SGMA</a:t>
            </a:r>
          </a:p>
        </p:txBody>
      </p:sp>
    </p:spTree>
    <p:extLst>
      <p:ext uri="{BB962C8B-B14F-4D97-AF65-F5344CB8AC3E}">
        <p14:creationId xmlns:p14="http://schemas.microsoft.com/office/powerpoint/2010/main" val="40236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Raftelis PowerPoint Template">
  <a:themeElements>
    <a:clrScheme name="Rafelis Colors">
      <a:dk1>
        <a:srgbClr val="023B40"/>
      </a:dk1>
      <a:lt1>
        <a:srgbClr val="F0F0F0"/>
      </a:lt1>
      <a:dk2>
        <a:srgbClr val="023B40"/>
      </a:dk2>
      <a:lt2>
        <a:srgbClr val="FEFFFF"/>
      </a:lt2>
      <a:accent1>
        <a:srgbClr val="3DCCD5"/>
      </a:accent1>
      <a:accent2>
        <a:srgbClr val="02A787"/>
      </a:accent2>
      <a:accent3>
        <a:srgbClr val="8ACEAF"/>
      </a:accent3>
      <a:accent4>
        <a:srgbClr val="F1564B"/>
      </a:accent4>
      <a:accent5>
        <a:srgbClr val="E08272"/>
      </a:accent5>
      <a:accent6>
        <a:srgbClr val="F7D342"/>
      </a:accent6>
      <a:hlink>
        <a:srgbClr val="3DCCD5"/>
      </a:hlink>
      <a:folHlink>
        <a:srgbClr val="6D8076"/>
      </a:folHlink>
    </a:clrScheme>
    <a:fontScheme name="Rafteli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l">
          <a:lnSpc>
            <a:spcPct val="130000"/>
          </a:lnSpc>
          <a:spcBef>
            <a:spcPts val="10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36064</TotalTime>
  <Words>2299</Words>
  <Application>Microsoft Office PowerPoint</Application>
  <PresentationFormat>Widescreen</PresentationFormat>
  <Paragraphs>754</Paragraphs>
  <Slides>35</Slides>
  <Notes>20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Georgia</vt:lpstr>
      <vt:lpstr>Proxima Nova Rg</vt:lpstr>
      <vt:lpstr>Tw Cen MT</vt:lpstr>
      <vt:lpstr>Wingdings</vt:lpstr>
      <vt:lpstr>Droplet</vt:lpstr>
      <vt:lpstr>Raftelis PowerPoint Template</vt:lpstr>
      <vt:lpstr>Carpinteria Groundwater Sustainability Agency (CGSA) Public meeting JUN 14, 2022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Sustainable Groundwater Management Act (SGMA) Timeline and Funding Phases</vt:lpstr>
      <vt:lpstr>Fee Study Process</vt:lpstr>
      <vt:lpstr>Fee Study – Primary Questions</vt:lpstr>
      <vt:lpstr>Fee Structure Evaluation</vt:lpstr>
      <vt:lpstr>Fee Proposal</vt:lpstr>
      <vt:lpstr>Five-Year Financial Plan </vt:lpstr>
      <vt:lpstr>Acreage Calculation  </vt:lpstr>
      <vt:lpstr>All Intersecting Acreage</vt:lpstr>
      <vt:lpstr>Net Acreage (grey shaded area removed)</vt:lpstr>
      <vt:lpstr>Other Acreage Excluded / Omitted</vt:lpstr>
      <vt:lpstr>Net Acreage (subject to GSA Fee)</vt:lpstr>
      <vt:lpstr>Proposed Fees ($/Acre)</vt:lpstr>
      <vt:lpstr>Fee Impacts (Year 1), by Parcel Size</vt:lpstr>
      <vt:lpstr>Fee Implementation</vt:lpstr>
      <vt:lpstr>Summary </vt:lpstr>
      <vt:lpstr>Next</vt:lpstr>
      <vt:lpstr>Contacts:   Kevin Kostiuk 213 262 9309 / kkostiuk@raftelis.com  Lindsay Roth 213 262 9313 / lroth@raftelis.com   Gina DePinto 213 262 9314 / gdepinto@raftelis.com</vt:lpstr>
      <vt:lpstr>PowerPoint Presentation</vt:lpstr>
      <vt:lpstr>Inflationary Assumptions</vt:lpstr>
      <vt:lpstr>Five-Year Financial Plan</vt:lpstr>
      <vt:lpstr>Annual Fee Impact (Year 1), by Size Category</vt:lpstr>
      <vt:lpstr>Fee Acreage – Land Use Classifications</vt:lpstr>
      <vt:lpstr>Land Classifications Statistics</vt:lpstr>
      <vt:lpstr>Fee versus Tax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Carpinteria Valley Water District</dc:title>
  <dc:creator>Robert MCDonald</dc:creator>
  <cp:lastModifiedBy>Robert MCDonald</cp:lastModifiedBy>
  <cp:revision>182</cp:revision>
  <cp:lastPrinted>2019-05-21T17:18:49Z</cp:lastPrinted>
  <dcterms:created xsi:type="dcterms:W3CDTF">2016-05-14T17:30:32Z</dcterms:created>
  <dcterms:modified xsi:type="dcterms:W3CDTF">2022-06-14T22:18:54Z</dcterms:modified>
</cp:coreProperties>
</file>